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1857375"/>
  <p:embeddedFontLst>
    <p:embeddedFont>
      <p:font typeface="IBM Plex Mono SemiBold"/>
      <p:regular r:id="rId62"/>
      <p:bold r:id="rId63"/>
      <p:italic r:id="rId64"/>
      <p:boldItalic r:id="rId65"/>
    </p:embeddedFont>
    <p:embeddedFont>
      <p:font typeface="Roboto Mono"/>
      <p:regular r:id="rId66"/>
      <p:bold r:id="rId67"/>
      <p:italic r:id="rId68"/>
      <p:boldItalic r:id="rId69"/>
    </p:embeddedFont>
    <p:embeddedFont>
      <p:font typeface="IBM Plex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BMPlexMono-boldItalic.fntdata"/><Relationship Id="rId72" Type="http://schemas.openxmlformats.org/officeDocument/2006/relationships/font" Target="fonts/IBMPlexMono-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BMPlexMono-bold.fntdata"/><Relationship Id="rId70" Type="http://schemas.openxmlformats.org/officeDocument/2006/relationships/font" Target="fonts/IBMPlexMon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SemiBold-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IBMPlexMonoSemiBold-italic.fntdata"/><Relationship Id="rId63" Type="http://schemas.openxmlformats.org/officeDocument/2006/relationships/font" Target="fonts/IBMPlexMonoSemiBold-bold.fntdata"/><Relationship Id="rId22" Type="http://schemas.openxmlformats.org/officeDocument/2006/relationships/slide" Target="slides/slide17.xml"/><Relationship Id="rId66" Type="http://schemas.openxmlformats.org/officeDocument/2006/relationships/font" Target="fonts/RobotoMono-regular.fntdata"/><Relationship Id="rId21" Type="http://schemas.openxmlformats.org/officeDocument/2006/relationships/slide" Target="slides/slide16.xml"/><Relationship Id="rId65" Type="http://schemas.openxmlformats.org/officeDocument/2006/relationships/font" Target="fonts/IBMPlexMonoSemiBold-boldItalic.fntdata"/><Relationship Id="rId24" Type="http://schemas.openxmlformats.org/officeDocument/2006/relationships/slide" Target="slides/slide19.xml"/><Relationship Id="rId68" Type="http://schemas.openxmlformats.org/officeDocument/2006/relationships/font" Target="fonts/RobotoMono-italic.fntdata"/><Relationship Id="rId23" Type="http://schemas.openxmlformats.org/officeDocument/2006/relationships/slide" Target="slides/slide18.xml"/><Relationship Id="rId67" Type="http://schemas.openxmlformats.org/officeDocument/2006/relationships/font" Target="fonts/RobotoMon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7d23eaed9c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7d23eaed9c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7d23eaed9c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7d23eaed9c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d23eaed9c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7d23eaed9c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7d23eaed9c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7d23eaed9c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7" name="Google Shape;24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d5c59b087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37d5c59b087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7d5c59b087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7d5c59b087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8a30015c6e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38a30015c6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8a30015c6e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38a30015c6e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d23eaed9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37d23eaed9c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g37d23eaed9c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d23eaed9c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7d23eaed9c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5" name="Google Shape;135;g37d23eaed9c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github.com/Murdrek/Applied-Data-Science-Capstone/blob/main/LAB-1%20jupyter-labs-spacex-data-collection-api-CODE" TargetMode="External"/><Relationship Id="rId5" Type="http://schemas.openxmlformats.org/officeDocument/2006/relationships/hyperlink" Target="https://github.com/Murdrek/Applied-Data-Science-Capstone/blob/main/LAB-1%20jupyter-labs-spacex-data-collection-api-CODE" TargetMode="External"/><Relationship Id="rId6" Type="http://schemas.openxmlformats.org/officeDocument/2006/relationships/hyperlink" Target="https://github.com/Murdrek/Applied-Data-Science-Capstone/blob/main/LAB-1%20jupyter-labs-spacex-data-collection-api-CODE" TargetMode="External"/><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github.com/Murdrek/Applied-Data-Science-Capstone/blob/main/LAB-2%20jupyter-labs-webscraping-CODE" TargetMode="External"/><Relationship Id="rId5" Type="http://schemas.openxmlformats.org/officeDocument/2006/relationships/hyperlink" Target="https://github.com/Murdrek/Applied-Data-Science-Capstone/blob/main/LAB-2%20jupyter-labs-webscraping-CODE" TargetMode="External"/><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github.com/Murdrek/Applied-Data-Science-Capstone/blob/main/LAB-3%20jupyter-spacex-Data%20wrangling" TargetMode="External"/><Relationship Id="rId5" Type="http://schemas.openxmlformats.org/officeDocument/2006/relationships/hyperlink" Target="https://github.com/Murdrek/Applied-Data-Science-Capstone/blob/main/LAB-3%20jupyter-spacex-Data%20wrangling" TargetMode="External"/><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github.com/Murdrek/Applied-Data-Science-Capstone/blob/main/LAB-5%20Exploratory%20Data%20Analysis%20(EDA)%20CODE" TargetMode="External"/><Relationship Id="rId5" Type="http://schemas.openxmlformats.org/officeDocument/2006/relationships/hyperlink" Target="https://github.com/Murdrek/Applied-Data-Science-Capstone/blob/main/LAB-5%20Exploratory%20Data%20Analysis%20(EDA)%20CODE" TargetMode="External"/><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github.com/Murdrek/Applied-Data-Science-Capstone/blob/main/LAB-4%20jupyter-labs-eda-sql-coursera_sqllite%20CODE" TargetMode="External"/><Relationship Id="rId5" Type="http://schemas.openxmlformats.org/officeDocument/2006/relationships/hyperlink" Target="https://github.com/Murdrek/Applied-Data-Science-Capstone/blob/main/LAB-4%20jupyter-labs-eda-sql-coursera_sqllite%20CODE" TargetMode="External"/><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hyperlink" Target="https://github.com/Murdrek/Applied-Data-Science-Capstone/blob/main/LAB-6-%20Interactive%20Visual%20Analytics%20with%20Folium-CODE" TargetMode="External"/><Relationship Id="rId5" Type="http://schemas.openxmlformats.org/officeDocument/2006/relationships/hyperlink" Target="https://github.com/Murdrek/Applied-Data-Science-Capstone/blob/main/LAB-6-%20Interactive%20Visual%20Analytics%20with%20Folium-CODE" TargetMode="External"/><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github.com/Murdrek/Applied-Data-Science-Capstone/blob/main/LAB-8%20Complete%20the%20Machine%20Learning%20Prediction_code" TargetMode="External"/><Relationship Id="rId5" Type="http://schemas.openxmlformats.org/officeDocument/2006/relationships/hyperlink" Target="https://github.com/Murdrek/Applied-Data-Science-Capstone/blob/main/LAB-8%20Complete%20the%20Machine%20Learning%20Prediction_code" TargetMode="External"/><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33.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Marcelo Domíngez</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a:t>
            </a:r>
            <a:r>
              <a:rPr lang="en-US" sz="1800">
                <a:solidFill>
                  <a:schemeClr val="lt2"/>
                </a:solidFill>
              </a:rPr>
              <a:t>Septiembre 2025</a:t>
            </a:r>
            <a:r>
              <a:rPr lang="en-US" sz="1800">
                <a:solidFill>
                  <a:schemeClr val="lt2"/>
                </a:solidFill>
                <a:latin typeface="Arial"/>
                <a:ea typeface="Arial"/>
                <a:cs typeface="Arial"/>
                <a:sym typeface="Arial"/>
              </a:rPr>
              <a:t>&gt;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b="0" i="0" sz="2800" u="none" cap="none" strike="noStrike">
              <a:solidFill>
                <a:schemeClr val="dk1"/>
              </a:solidFill>
              <a:latin typeface="Calibri"/>
              <a:ea typeface="Calibri"/>
              <a:cs typeface="Calibri"/>
              <a:sym typeface="Calibri"/>
            </a:endParaRPr>
          </a:p>
        </p:txBody>
      </p:sp>
      <p:sp>
        <p:nvSpPr>
          <p:cNvPr id="154" name="Google Shape;154;p24"/>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5804">
                <a:solidFill>
                  <a:schemeClr val="dk1"/>
                </a:solidFill>
              </a:rPr>
              <a:t>REST API Strategy</a:t>
            </a:r>
            <a:endParaRPr b="1" sz="5804">
              <a:solidFill>
                <a:schemeClr val="dk1"/>
              </a:solidFill>
            </a:endParaRPr>
          </a:p>
          <a:p>
            <a:pPr indent="-318740" lvl="0" marL="457200" rtl="0" algn="l">
              <a:lnSpc>
                <a:spcPct val="115000"/>
              </a:lnSpc>
              <a:spcBef>
                <a:spcPts val="1200"/>
              </a:spcBef>
              <a:spcAft>
                <a:spcPts val="0"/>
              </a:spcAft>
              <a:buClr>
                <a:schemeClr val="dk1"/>
              </a:buClr>
              <a:buSzPct val="100000"/>
              <a:buChar char="●"/>
            </a:pPr>
            <a:r>
              <a:rPr lang="en-US" sz="5678">
                <a:solidFill>
                  <a:schemeClr val="dk1"/>
                </a:solidFill>
              </a:rPr>
              <a:t>Queried SpaceX’s public endpoints to enrich launch records with booster name, launch site, location, region, payload mass, orbit, and core details</a:t>
            </a:r>
            <a:endParaRPr sz="5678">
              <a:solidFill>
                <a:schemeClr val="dk1"/>
              </a:solidFill>
            </a:endParaRPr>
          </a:p>
          <a:p>
            <a:pPr indent="-318740" lvl="0" marL="457200" rtl="0" algn="l">
              <a:lnSpc>
                <a:spcPct val="115000"/>
              </a:lnSpc>
              <a:spcBef>
                <a:spcPts val="0"/>
              </a:spcBef>
              <a:spcAft>
                <a:spcPts val="0"/>
              </a:spcAft>
              <a:buClr>
                <a:schemeClr val="dk1"/>
              </a:buClr>
              <a:buSzPct val="100000"/>
              <a:buChar char="●"/>
            </a:pPr>
            <a:r>
              <a:rPr lang="en-US" sz="5678">
                <a:solidFill>
                  <a:schemeClr val="dk1"/>
                </a:solidFill>
              </a:rPr>
              <a:t>Used entity-level API calls (</a:t>
            </a:r>
            <a:r>
              <a:rPr lang="en-US" sz="5678">
                <a:solidFill>
                  <a:srgbClr val="188038"/>
                </a:solidFill>
                <a:latin typeface="Roboto Mono"/>
                <a:ea typeface="Roboto Mono"/>
                <a:cs typeface="Roboto Mono"/>
                <a:sym typeface="Roboto Mono"/>
              </a:rPr>
              <a:t>/rockets</a:t>
            </a:r>
            <a:r>
              <a:rPr lang="en-US" sz="5678">
                <a:solidFill>
                  <a:schemeClr val="dk1"/>
                </a:solidFill>
              </a:rPr>
              <a:t>, </a:t>
            </a:r>
            <a:r>
              <a:rPr lang="en-US" sz="5678">
                <a:solidFill>
                  <a:srgbClr val="188038"/>
                </a:solidFill>
                <a:latin typeface="Roboto Mono"/>
                <a:ea typeface="Roboto Mono"/>
                <a:cs typeface="Roboto Mono"/>
                <a:sym typeface="Roboto Mono"/>
              </a:rPr>
              <a:t>/launchpads</a:t>
            </a:r>
            <a:r>
              <a:rPr lang="en-US" sz="5678">
                <a:solidFill>
                  <a:schemeClr val="dk1"/>
                </a:solidFill>
              </a:rPr>
              <a:t>, </a:t>
            </a:r>
            <a:r>
              <a:rPr lang="en-US" sz="5678">
                <a:solidFill>
                  <a:srgbClr val="188038"/>
                </a:solidFill>
                <a:latin typeface="Roboto Mono"/>
                <a:ea typeface="Roboto Mono"/>
                <a:cs typeface="Roboto Mono"/>
                <a:sym typeface="Roboto Mono"/>
              </a:rPr>
              <a:t>/payloads</a:t>
            </a:r>
            <a:r>
              <a:rPr lang="en-US" sz="5678">
                <a:solidFill>
                  <a:schemeClr val="dk1"/>
                </a:solidFill>
              </a:rPr>
              <a:t>, </a:t>
            </a:r>
            <a:r>
              <a:rPr lang="en-US" sz="5678">
                <a:solidFill>
                  <a:srgbClr val="188038"/>
                </a:solidFill>
                <a:latin typeface="Roboto Mono"/>
                <a:ea typeface="Roboto Mono"/>
                <a:cs typeface="Roboto Mono"/>
                <a:sym typeface="Roboto Mono"/>
              </a:rPr>
              <a:t>/cores</a:t>
            </a:r>
            <a:r>
              <a:rPr lang="en-US" sz="5678">
                <a:solidFill>
                  <a:schemeClr val="dk1"/>
                </a:solidFill>
              </a:rPr>
              <a:t>) to reconstruct missing fields</a:t>
            </a:r>
            <a:endParaRPr sz="5678">
              <a:solidFill>
                <a:schemeClr val="dk1"/>
              </a:solidFill>
            </a:endParaRPr>
          </a:p>
          <a:p>
            <a:pPr indent="-318740" lvl="0" marL="457200" rtl="0" algn="l">
              <a:lnSpc>
                <a:spcPct val="115000"/>
              </a:lnSpc>
              <a:spcBef>
                <a:spcPts val="0"/>
              </a:spcBef>
              <a:spcAft>
                <a:spcPts val="0"/>
              </a:spcAft>
              <a:buClr>
                <a:schemeClr val="dk1"/>
              </a:buClr>
              <a:buSzPct val="100000"/>
              <a:buChar char="●"/>
            </a:pPr>
            <a:r>
              <a:rPr lang="en-US" sz="5678">
                <a:solidFill>
                  <a:schemeClr val="dk1"/>
                </a:solidFill>
              </a:rPr>
              <a:t>Documented each step with bilingual comments and strategic validations</a:t>
            </a:r>
            <a:endParaRPr b="0" i="0" sz="5800" u="none" cap="none" strike="noStrike">
              <a:solidFill>
                <a:srgbClr val="292929"/>
              </a:solidFill>
              <a:latin typeface="Arial"/>
              <a:ea typeface="Arial"/>
              <a:cs typeface="Arial"/>
              <a:sym typeface="Arial"/>
            </a:endParaRPr>
          </a:p>
          <a:p>
            <a:pPr indent="0" lvl="0" marL="0" rtl="0" algn="l">
              <a:lnSpc>
                <a:spcPct val="115000"/>
              </a:lnSpc>
              <a:spcBef>
                <a:spcPts val="1200"/>
              </a:spcBef>
              <a:spcAft>
                <a:spcPts val="0"/>
              </a:spcAft>
              <a:buNone/>
            </a:pPr>
            <a:r>
              <a:rPr b="1" lang="en-US" sz="5500">
                <a:solidFill>
                  <a:schemeClr val="dk1"/>
                </a:solidFill>
              </a:rPr>
              <a:t>External Reference for Peer Review</a:t>
            </a:r>
            <a:br>
              <a:rPr b="1" lang="en-US" sz="4700">
                <a:solidFill>
                  <a:schemeClr val="dk1"/>
                </a:solidFill>
              </a:rPr>
            </a:br>
            <a:r>
              <a:rPr lang="en-US" sz="4700">
                <a:solidFill>
                  <a:schemeClr val="dk1"/>
                </a:solidFill>
              </a:rPr>
              <a:t> </a:t>
            </a:r>
            <a:endParaRPr sz="4700">
              <a:solidFill>
                <a:schemeClr val="dk1"/>
              </a:solidFill>
            </a:endParaRPr>
          </a:p>
          <a:p>
            <a:pPr indent="0" lvl="0" marL="0" rtl="0" algn="l">
              <a:lnSpc>
                <a:spcPct val="115000"/>
              </a:lnSpc>
              <a:spcBef>
                <a:spcPts val="1200"/>
              </a:spcBef>
              <a:spcAft>
                <a:spcPts val="0"/>
              </a:spcAft>
              <a:buNone/>
            </a:pPr>
            <a:r>
              <a:rPr lang="en-US" sz="4700">
                <a:solidFill>
                  <a:schemeClr val="dk1"/>
                </a:solidFill>
              </a:rPr>
              <a:t>🔗</a:t>
            </a:r>
            <a:r>
              <a:rPr lang="en-US" sz="4700">
                <a:solidFill>
                  <a:schemeClr val="dk1"/>
                </a:solidFill>
                <a:uFill>
                  <a:noFill/>
                </a:uFill>
                <a:hlinkClick r:id="rId4">
                  <a:extLst>
                    <a:ext uri="{A12FA001-AC4F-418D-AE19-62706E023703}">
                      <ahyp:hlinkClr val="tx"/>
                    </a:ext>
                  </a:extLst>
                </a:hlinkClick>
              </a:rPr>
              <a:t> </a:t>
            </a:r>
            <a:r>
              <a:rPr lang="en-US" sz="4700" u="sng">
                <a:solidFill>
                  <a:schemeClr val="hlink"/>
                </a:solidFill>
                <a:hlinkClick r:id="rId5"/>
              </a:rPr>
              <a:t>GitHub Notebook – LAB 1: SpaceX API Data Collection</a:t>
            </a:r>
            <a:br>
              <a:rPr lang="en-US" sz="4700" u="sng">
                <a:solidFill>
                  <a:schemeClr val="hlink"/>
                </a:solidFill>
                <a:hlinkClick r:id="rId6"/>
              </a:rPr>
            </a:br>
            <a:r>
              <a:rPr lang="en-US" sz="4700">
                <a:solidFill>
                  <a:schemeClr val="dk1"/>
                </a:solidFill>
              </a:rPr>
              <a:t> Includes:</a:t>
            </a:r>
            <a:endParaRPr sz="4700">
              <a:solidFill>
                <a:schemeClr val="dk1"/>
              </a:solidFill>
            </a:endParaRPr>
          </a:p>
          <a:p>
            <a:pPr indent="-303212" lvl="0" marL="457200" rtl="0" algn="l">
              <a:lnSpc>
                <a:spcPct val="115000"/>
              </a:lnSpc>
              <a:spcBef>
                <a:spcPts val="1200"/>
              </a:spcBef>
              <a:spcAft>
                <a:spcPts val="0"/>
              </a:spcAft>
              <a:buClr>
                <a:schemeClr val="dk1"/>
              </a:buClr>
              <a:buSzPct val="100000"/>
              <a:buChar char="●"/>
            </a:pPr>
            <a:r>
              <a:rPr lang="en-US" sz="4700">
                <a:solidFill>
                  <a:schemeClr val="dk1"/>
                </a:solidFill>
              </a:rPr>
              <a:t>Executed code cells with API calls</a:t>
            </a:r>
            <a:endParaRPr sz="4700">
              <a:solidFill>
                <a:schemeClr val="dk1"/>
              </a:solidFill>
            </a:endParaRPr>
          </a:p>
          <a:p>
            <a:pPr indent="-303212" lvl="0" marL="457200" rtl="0" algn="l">
              <a:lnSpc>
                <a:spcPct val="115000"/>
              </a:lnSpc>
              <a:spcBef>
                <a:spcPts val="0"/>
              </a:spcBef>
              <a:spcAft>
                <a:spcPts val="0"/>
              </a:spcAft>
              <a:buClr>
                <a:schemeClr val="dk1"/>
              </a:buClr>
              <a:buSzPct val="100000"/>
              <a:buChar char="●"/>
            </a:pPr>
            <a:r>
              <a:rPr lang="en-US" sz="4700">
                <a:solidFill>
                  <a:schemeClr val="dk1"/>
                </a:solidFill>
              </a:rPr>
              <a:t>Output cells showing enriched launch data</a:t>
            </a:r>
            <a:endParaRPr sz="4700">
              <a:solidFill>
                <a:schemeClr val="dk1"/>
              </a:solidFill>
            </a:endParaRPr>
          </a:p>
          <a:p>
            <a:pPr indent="-303212" lvl="0" marL="457200" rtl="0" algn="l">
              <a:lnSpc>
                <a:spcPct val="115000"/>
              </a:lnSpc>
              <a:spcBef>
                <a:spcPts val="0"/>
              </a:spcBef>
              <a:spcAft>
                <a:spcPts val="0"/>
              </a:spcAft>
              <a:buClr>
                <a:schemeClr val="dk1"/>
              </a:buClr>
              <a:buSzPct val="100000"/>
              <a:buChar char="●"/>
            </a:pPr>
            <a:r>
              <a:rPr lang="en-US" sz="4700">
                <a:solidFill>
                  <a:schemeClr val="dk1"/>
                </a:solidFill>
              </a:rPr>
              <a:t>Markdown explanations for each enrichment function</a:t>
            </a:r>
            <a:endParaRPr sz="4700">
              <a:solidFill>
                <a:schemeClr val="dk1"/>
              </a:solidFill>
            </a:endParaRPr>
          </a:p>
          <a:p>
            <a:pPr indent="0" lvl="0" marL="457200" marR="0" rtl="0" algn="l">
              <a:lnSpc>
                <a:spcPct val="100000"/>
              </a:lnSpc>
              <a:spcBef>
                <a:spcPts val="1400"/>
              </a:spcBef>
              <a:spcAft>
                <a:spcPts val="0"/>
              </a:spcAft>
              <a:buNone/>
            </a:pPr>
            <a:r>
              <a:t/>
            </a:r>
            <a:endParaRPr sz="58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55" name="Google Shape;155;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56" name="Google Shape;156;p24"/>
          <p:cNvPicPr preferRelativeResize="0"/>
          <p:nvPr/>
        </p:nvPicPr>
        <p:blipFill>
          <a:blip r:embed="rId7">
            <a:alphaModFix/>
          </a:blip>
          <a:stretch>
            <a:fillRect/>
          </a:stretch>
        </p:blipFill>
        <p:spPr>
          <a:xfrm>
            <a:off x="6035010" y="2052275"/>
            <a:ext cx="5101725" cy="175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922400" y="1353373"/>
            <a:ext cx="3932400" cy="3288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500">
                <a:solidFill>
                  <a:schemeClr val="dk1"/>
                </a:solidFill>
              </a:rPr>
              <a:t>Web Scraping Strategy</a:t>
            </a:r>
            <a:endParaRPr b="1" sz="15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Scraped historical launch data from Wikipedia using </a:t>
            </a:r>
            <a:r>
              <a:rPr lang="en-US" sz="1200">
                <a:solidFill>
                  <a:srgbClr val="188038"/>
                </a:solidFill>
                <a:latin typeface="Roboto Mono"/>
                <a:ea typeface="Roboto Mono"/>
                <a:cs typeface="Roboto Mono"/>
                <a:sym typeface="Roboto Mono"/>
              </a:rPr>
              <a:t>requests</a:t>
            </a:r>
            <a:r>
              <a:rPr lang="en-US" sz="1200">
                <a:solidFill>
                  <a:schemeClr val="dk1"/>
                </a:solidFill>
              </a:rPr>
              <a:t>, </a:t>
            </a:r>
            <a:r>
              <a:rPr lang="en-US" sz="1200">
                <a:solidFill>
                  <a:srgbClr val="188038"/>
                </a:solidFill>
                <a:latin typeface="Roboto Mono"/>
                <a:ea typeface="Roboto Mono"/>
                <a:cs typeface="Roboto Mono"/>
                <a:sym typeface="Roboto Mono"/>
              </a:rPr>
              <a:t>BeautifulSoup</a:t>
            </a:r>
            <a:r>
              <a:rPr lang="en-US" sz="1200">
                <a:solidFill>
                  <a:schemeClr val="dk1"/>
                </a:solidFill>
              </a:rPr>
              <a:t>, and </a:t>
            </a:r>
            <a:r>
              <a:rPr lang="en-US" sz="1200">
                <a:solidFill>
                  <a:srgbClr val="188038"/>
                </a:solidFill>
                <a:latin typeface="Roboto Mono"/>
                <a:ea typeface="Roboto Mono"/>
                <a:cs typeface="Roboto Mono"/>
                <a:sym typeface="Roboto Mono"/>
              </a:rPr>
              <a:t>lxml</a:t>
            </a:r>
            <a:endParaRPr sz="1200">
              <a:solidFill>
                <a:srgbClr val="188038"/>
              </a:solidFill>
              <a:latin typeface="Roboto Mono"/>
              <a:ea typeface="Roboto Mono"/>
              <a:cs typeface="Roboto Mono"/>
              <a:sym typeface="Roboto Mono"/>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Parsed HTML tables to extract booster performance, launch dates, landing outcomes, and mission details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Applied helper functions (</a:t>
            </a:r>
            <a:r>
              <a:rPr lang="en-US" sz="1200">
                <a:solidFill>
                  <a:srgbClr val="188038"/>
                </a:solidFill>
                <a:latin typeface="Roboto Mono"/>
                <a:ea typeface="Roboto Mono"/>
                <a:cs typeface="Roboto Mono"/>
                <a:sym typeface="Roboto Mono"/>
              </a:rPr>
              <a:t>read_table</a:t>
            </a:r>
            <a:r>
              <a:rPr lang="en-US" sz="1200">
                <a:solidFill>
                  <a:schemeClr val="dk1"/>
                </a:solidFill>
              </a:rPr>
              <a:t>, </a:t>
            </a:r>
            <a:r>
              <a:rPr lang="en-US" sz="1200">
                <a:solidFill>
                  <a:srgbClr val="188038"/>
                </a:solidFill>
                <a:latin typeface="Roboto Mono"/>
                <a:ea typeface="Roboto Mono"/>
                <a:cs typeface="Roboto Mono"/>
                <a:sym typeface="Roboto Mono"/>
              </a:rPr>
              <a:t>parse_table</a:t>
            </a:r>
            <a:r>
              <a:rPr lang="en-US" sz="1200">
                <a:solidFill>
                  <a:schemeClr val="dk1"/>
                </a:solidFill>
              </a:rPr>
              <a:t>, </a:t>
            </a:r>
            <a:r>
              <a:rPr lang="en-US" sz="1200">
                <a:solidFill>
                  <a:srgbClr val="188038"/>
                </a:solidFill>
                <a:latin typeface="Roboto Mono"/>
                <a:ea typeface="Roboto Mono"/>
                <a:cs typeface="Roboto Mono"/>
                <a:sym typeface="Roboto Mono"/>
              </a:rPr>
              <a:t>process_table</a:t>
            </a:r>
            <a:r>
              <a:rPr lang="en-US" sz="1200">
                <a:solidFill>
                  <a:schemeClr val="dk1"/>
                </a:solidFill>
              </a:rPr>
              <a:t>, </a:t>
            </a:r>
            <a:r>
              <a:rPr lang="en-US" sz="1200">
                <a:solidFill>
                  <a:srgbClr val="188038"/>
                </a:solidFill>
                <a:latin typeface="Roboto Mono"/>
                <a:ea typeface="Roboto Mono"/>
                <a:cs typeface="Roboto Mono"/>
                <a:sym typeface="Roboto Mono"/>
              </a:rPr>
              <a:t>df_clean</a:t>
            </a:r>
            <a:r>
              <a:rPr lang="en-US" sz="1200">
                <a:solidFill>
                  <a:schemeClr val="dk1"/>
                </a:solidFill>
              </a:rPr>
              <a:t>) to structure and clean the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Documented each step with bilingual comments and semantic validations for reproducibility</a:t>
            </a:r>
            <a:endParaRPr sz="2100">
              <a:solidFill>
                <a:srgbClr val="292929"/>
              </a:solidFill>
              <a:latin typeface="Arial"/>
              <a:ea typeface="Arial"/>
              <a:cs typeface="Arial"/>
              <a:sym typeface="Arial"/>
            </a:endParaRPr>
          </a:p>
          <a:p>
            <a:pPr indent="0" lvl="0" marL="0" rtl="0" algn="l">
              <a:lnSpc>
                <a:spcPct val="115000"/>
              </a:lnSpc>
              <a:spcBef>
                <a:spcPts val="1200"/>
              </a:spcBef>
              <a:spcAft>
                <a:spcPts val="0"/>
              </a:spcAft>
              <a:buNone/>
            </a:pPr>
            <a:r>
              <a:rPr b="1" lang="en-US" sz="1100">
                <a:solidFill>
                  <a:schemeClr val="dk1"/>
                </a:solidFill>
              </a:rPr>
              <a:t>External Reference for Peer Review</a:t>
            </a:r>
            <a:br>
              <a:rPr b="1" lang="en-US" sz="1100">
                <a:solidFill>
                  <a:schemeClr val="dk1"/>
                </a:solidFill>
              </a:rPr>
            </a:br>
            <a:r>
              <a:rPr lang="en-US" sz="1100">
                <a:solidFill>
                  <a:schemeClr val="dk1"/>
                </a:solidFill>
              </a:rPr>
              <a:t> 🔗 GitHub Notebook – LAB 2: Web Scraping</a:t>
            </a:r>
            <a:br>
              <a:rPr lang="en-US" sz="1100">
                <a:solidFill>
                  <a:schemeClr val="dk1"/>
                </a:solidFill>
              </a:rPr>
            </a:b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https://github.com/Murdrek/Applied-Data-Science-Capstone/blob/main/LAB-2%20jupyter-labs-webscraping-CODE</a:t>
            </a:r>
            <a:endParaRPr sz="1100" u="sng">
              <a:solidFill>
                <a:schemeClr val="hlink"/>
              </a:solidFill>
            </a:endParaRPr>
          </a:p>
          <a:p>
            <a:pPr indent="0" lvl="0" marL="0" rtl="0" algn="l">
              <a:lnSpc>
                <a:spcPct val="115000"/>
              </a:lnSpc>
              <a:spcBef>
                <a:spcPts val="1200"/>
              </a:spcBef>
              <a:spcAft>
                <a:spcPts val="0"/>
              </a:spcAft>
              <a:buNone/>
            </a:pPr>
            <a:r>
              <a:rPr lang="en-US" sz="1100">
                <a:solidFill>
                  <a:schemeClr val="dk1"/>
                </a:solidFill>
              </a:rPr>
              <a:t>Includes: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Executed code cells with scraping logic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Output cells showing extracted and cleaned launch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Markdown explanations for each enrichment function</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4" name="Google Shape;164;p25"/>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t>
            </a: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5" name="Google Shape;165;p25"/>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p:txBody>
      </p:sp>
      <p:pic>
        <p:nvPicPr>
          <p:cNvPr id="166" name="Google Shape;166;p25"/>
          <p:cNvPicPr preferRelativeResize="0"/>
          <p:nvPr/>
        </p:nvPicPr>
        <p:blipFill>
          <a:blip r:embed="rId6">
            <a:alphaModFix/>
          </a:blip>
          <a:stretch>
            <a:fillRect/>
          </a:stretch>
        </p:blipFill>
        <p:spPr>
          <a:xfrm>
            <a:off x="6096000" y="2738450"/>
            <a:ext cx="4733925" cy="231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01425" y="1380975"/>
            <a:ext cx="10918800" cy="4947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solidFill>
                  <a:schemeClr val="dk1"/>
                </a:solidFill>
              </a:rPr>
              <a:t>Processing Strategy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Loaded enriched launch dataset from previous labs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Identified missing values and calculated their percentage per column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Classified columns into </a:t>
            </a:r>
            <a:r>
              <a:rPr b="1" lang="en-US" sz="1100">
                <a:solidFill>
                  <a:schemeClr val="dk1"/>
                </a:solidFill>
              </a:rPr>
              <a:t>numerical</a:t>
            </a:r>
            <a:r>
              <a:rPr lang="en-US" sz="1100">
                <a:solidFill>
                  <a:schemeClr val="dk1"/>
                </a:solidFill>
              </a:rPr>
              <a:t> and </a:t>
            </a:r>
            <a:r>
              <a:rPr b="1" lang="en-US" sz="1100">
                <a:solidFill>
                  <a:schemeClr val="dk1"/>
                </a:solidFill>
              </a:rPr>
              <a:t>categorical</a:t>
            </a:r>
            <a:r>
              <a:rPr lang="en-US" sz="1100">
                <a:solidFill>
                  <a:schemeClr val="dk1"/>
                </a:solidFill>
              </a:rPr>
              <a:t> types using </a:t>
            </a:r>
            <a:r>
              <a:rPr lang="en-US" sz="1100">
                <a:solidFill>
                  <a:srgbClr val="188038"/>
                </a:solidFill>
                <a:latin typeface="Roboto Mono"/>
                <a:ea typeface="Roboto Mono"/>
                <a:cs typeface="Roboto Mono"/>
                <a:sym typeface="Roboto Mono"/>
              </a:rPr>
              <a:t>.dtypes</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Applied </a:t>
            </a:r>
            <a:r>
              <a:rPr lang="en-US" sz="1100">
                <a:solidFill>
                  <a:srgbClr val="188038"/>
                </a:solidFill>
                <a:latin typeface="Roboto Mono"/>
                <a:ea typeface="Roboto Mono"/>
                <a:cs typeface="Roboto Mono"/>
                <a:sym typeface="Roboto Mono"/>
              </a:rPr>
              <a:t>.value_counts()</a:t>
            </a:r>
            <a:r>
              <a:rPr lang="en-US" sz="1100">
                <a:solidFill>
                  <a:schemeClr val="dk1"/>
                </a:solidFill>
              </a:rPr>
              <a:t> to analyze launch sites, orbits, and mission outcomes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Cleaned and filtered orbits (excluded GTO) for modeling relevance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Created a binary classification label (</a:t>
            </a:r>
            <a:r>
              <a:rPr lang="en-US" sz="1100">
                <a:solidFill>
                  <a:srgbClr val="188038"/>
                </a:solidFill>
                <a:latin typeface="Roboto Mono"/>
                <a:ea typeface="Roboto Mono"/>
                <a:cs typeface="Roboto Mono"/>
                <a:sym typeface="Roboto Mono"/>
              </a:rPr>
              <a:t>landing_class</a:t>
            </a:r>
            <a:r>
              <a:rPr lang="en-US" sz="1100">
                <a:solidFill>
                  <a:schemeClr val="dk1"/>
                </a:solidFill>
              </a:rPr>
              <a:t>) from the </a:t>
            </a:r>
            <a:r>
              <a:rPr lang="en-US" sz="1100">
                <a:solidFill>
                  <a:srgbClr val="188038"/>
                </a:solidFill>
                <a:latin typeface="Roboto Mono"/>
                <a:ea typeface="Roboto Mono"/>
                <a:cs typeface="Roboto Mono"/>
                <a:sym typeface="Roboto Mono"/>
              </a:rPr>
              <a:t>Outcome</a:t>
            </a:r>
            <a:r>
              <a:rPr lang="en-US" sz="1100">
                <a:solidFill>
                  <a:schemeClr val="dk1"/>
                </a:solidFill>
              </a:rPr>
              <a:t> column: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1</a:t>
            </a:r>
            <a:r>
              <a:rPr lang="en-US" sz="1100">
                <a:solidFill>
                  <a:schemeClr val="dk1"/>
                </a:solidFill>
              </a:rPr>
              <a:t> for successful landings (e.g. True ASDS, True RTLS, True Ocean)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rgbClr val="188038"/>
                </a:solidFill>
                <a:latin typeface="Roboto Mono"/>
                <a:ea typeface="Roboto Mono"/>
                <a:cs typeface="Roboto Mono"/>
                <a:sym typeface="Roboto Mono"/>
              </a:rPr>
              <a:t>0</a:t>
            </a:r>
            <a:r>
              <a:rPr lang="en-US" sz="1100">
                <a:solidFill>
                  <a:schemeClr val="dk1"/>
                </a:solidFill>
              </a:rPr>
              <a:t> for failed or undefined landings (e.g. False ASDS, None ASDS, None None)</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External Reference for Peer Review</a:t>
            </a:r>
            <a:br>
              <a:rPr b="1" lang="en-US" sz="1100">
                <a:solidFill>
                  <a:schemeClr val="dk1"/>
                </a:solidFill>
              </a:rPr>
            </a:br>
            <a:r>
              <a:rPr lang="en-US" sz="1100">
                <a:solidFill>
                  <a:schemeClr val="dk1"/>
                </a:solidFill>
              </a:rPr>
              <a:t> 🔗 GitHub Notebook – LAB 3: Data Wrangling</a:t>
            </a:r>
            <a:br>
              <a:rPr lang="en-US" sz="1100">
                <a:solidFill>
                  <a:schemeClr val="dk1"/>
                </a:solidFill>
              </a:rPr>
            </a:b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LAB-3 jupyter-spacex-Data wrangling</a:t>
            </a:r>
            <a:endParaRPr sz="1100" u="sng">
              <a:solidFill>
                <a:schemeClr val="hlink"/>
              </a:solidFill>
            </a:endParaRPr>
          </a:p>
          <a:p>
            <a:pPr indent="0" lvl="0" marL="0" rtl="0" algn="l">
              <a:lnSpc>
                <a:spcPct val="115000"/>
              </a:lnSpc>
              <a:spcBef>
                <a:spcPts val="1200"/>
              </a:spcBef>
              <a:spcAft>
                <a:spcPts val="0"/>
              </a:spcAft>
              <a:buNone/>
            </a:pPr>
            <a:r>
              <a:rPr lang="en-US" sz="1100">
                <a:solidFill>
                  <a:schemeClr val="dk1"/>
                </a:solidFill>
              </a:rPr>
              <a:t>Includes: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Executed code cells for data cleaning and labeling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Output cells showing launch site counts, orbit distributions, and landing outcomes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Markdown explanations for each transformation step</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Exported dataset for supervised modeling in next lab</a:t>
            </a:r>
            <a:endParaRPr sz="1100">
              <a:solidFill>
                <a:schemeClr val="dk1"/>
              </a:solidFill>
            </a:endParaRPr>
          </a:p>
          <a:p>
            <a:pPr indent="0" lvl="0" marL="457200" marR="0" rtl="0" algn="l">
              <a:lnSpc>
                <a:spcPct val="90000"/>
              </a:lnSpc>
              <a:spcBef>
                <a:spcPts val="12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t>
            </a:r>
            <a:r>
              <a:rPr lang="en-US" sz="4000">
                <a:solidFill>
                  <a:srgbClr val="0B49CB"/>
                </a:solidFill>
                <a:latin typeface="Arial"/>
                <a:ea typeface="Arial"/>
                <a:cs typeface="Arial"/>
                <a:sym typeface="Arial"/>
              </a:rPr>
              <a:t>Data Wrangling</a:t>
            </a:r>
            <a:endParaRPr/>
          </a:p>
        </p:txBody>
      </p:sp>
      <p:pic>
        <p:nvPicPr>
          <p:cNvPr id="174" name="Google Shape;174;p26"/>
          <p:cNvPicPr preferRelativeResize="0"/>
          <p:nvPr/>
        </p:nvPicPr>
        <p:blipFill>
          <a:blip r:embed="rId6">
            <a:alphaModFix/>
          </a:blip>
          <a:stretch>
            <a:fillRect/>
          </a:stretch>
        </p:blipFill>
        <p:spPr>
          <a:xfrm>
            <a:off x="6818363" y="2643775"/>
            <a:ext cx="4467225" cy="253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27"/>
          <p:cNvSpPr txBox="1"/>
          <p:nvPr>
            <p:ph idx="1" type="body"/>
          </p:nvPr>
        </p:nvSpPr>
        <p:spPr>
          <a:xfrm>
            <a:off x="358525" y="1510150"/>
            <a:ext cx="9745500" cy="3145200"/>
          </a:xfrm>
          <a:prstGeom prst="rect">
            <a:avLst/>
          </a:prstGeom>
          <a:noFill/>
          <a:ln>
            <a:noFill/>
          </a:ln>
        </p:spPr>
        <p:txBody>
          <a:bodyPr anchorCtr="0" anchor="t" bIns="45700" lIns="91425" spcFirstLastPara="1" rIns="91425" wrap="square" tIns="45700">
            <a:noAutofit/>
          </a:bodyPr>
          <a:lstStyle/>
          <a:p>
            <a:pPr indent="-298450" lvl="0" marL="457200" rtl="0" algn="l">
              <a:spcBef>
                <a:spcPts val="1400"/>
              </a:spcBef>
              <a:spcAft>
                <a:spcPts val="0"/>
              </a:spcAft>
              <a:buClr>
                <a:srgbClr val="292929"/>
              </a:buClr>
              <a:buSzPts val="1100"/>
              <a:buChar char="●"/>
            </a:pPr>
            <a:r>
              <a:rPr lang="en-US" sz="1100">
                <a:solidFill>
                  <a:srgbClr val="292929"/>
                </a:solidFill>
              </a:rPr>
              <a:t>Chart Summary &amp; Purpose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Catplot: Flight Number vs. Launch Site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Visualized launch outcomes across sites and mission count to assess operational maturity and spatial patterns.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Catplot: Flight Number vs. Payload Mass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Explored how accumulated launch experience relates to payload capacity and success rate.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Strip Plot: Payload Mass vs. Launch Site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Assessed payload distribution across geographic locations and its correlation with landing success.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Bar Chart: Success Rate by Orbit Type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Compared average success rates across orbital configurations to identify reliable mission profiles.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Strip Plot: Flight Number vs. Orbit Type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Analyzed how mission complexity and experience interact across different orbital destinations.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Strip Plot: Payload Mass vs. Orbit Type</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Investigated payload trends across orbits and their impact on launch outcomes.</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Line Plot: Yearly Launch Success Trend</a:t>
            </a:r>
            <a:endParaRPr sz="1100">
              <a:solidFill>
                <a:srgbClr val="292929"/>
              </a:solidFill>
            </a:endParaRPr>
          </a:p>
          <a:p>
            <a:pPr indent="-298450" lvl="0" marL="457200" rtl="0" algn="l">
              <a:spcBef>
                <a:spcPts val="0"/>
              </a:spcBef>
              <a:spcAft>
                <a:spcPts val="0"/>
              </a:spcAft>
              <a:buClr>
                <a:srgbClr val="292929"/>
              </a:buClr>
              <a:buSzPts val="1100"/>
              <a:buChar char="●"/>
            </a:pPr>
            <a:r>
              <a:rPr lang="en-US" sz="1100">
                <a:solidFill>
                  <a:srgbClr val="292929"/>
                </a:solidFill>
              </a:rPr>
              <a:t>Tracked SpaceX’s performance evolution over time, highlighting institutional learning and reliability gains.</a:t>
            </a:r>
            <a:endParaRPr sz="1100">
              <a:solidFill>
                <a:srgbClr val="292929"/>
              </a:solidFill>
            </a:endParaRPr>
          </a:p>
          <a:p>
            <a:pPr indent="0" lvl="0" marL="0" marR="0" rtl="0" algn="l">
              <a:lnSpc>
                <a:spcPct val="100000"/>
              </a:lnSpc>
              <a:spcBef>
                <a:spcPts val="1400"/>
              </a:spcBef>
              <a:spcAft>
                <a:spcPts val="0"/>
              </a:spcAft>
              <a:buNone/>
            </a:pPr>
            <a:r>
              <a:t/>
            </a:r>
            <a:endParaRPr sz="1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1" name="Google Shape;18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28"/>
          <p:cNvSpPr txBox="1"/>
          <p:nvPr>
            <p:ph idx="1" type="body"/>
          </p:nvPr>
        </p:nvSpPr>
        <p:spPr>
          <a:xfrm>
            <a:off x="358524" y="1510150"/>
            <a:ext cx="11099400" cy="4351200"/>
          </a:xfrm>
          <a:prstGeom prst="rect">
            <a:avLst/>
          </a:prstGeom>
          <a:noFill/>
          <a:ln>
            <a:noFill/>
          </a:ln>
        </p:spPr>
        <p:txBody>
          <a:bodyPr anchorCtr="0" anchor="t" bIns="45700" lIns="91425" spcFirstLastPara="1" rIns="91425" wrap="square" tIns="45700">
            <a:noAutofit/>
          </a:bodyPr>
          <a:lstStyle/>
          <a:p>
            <a:pPr indent="0" lvl="0" marL="457200" rtl="0" algn="l">
              <a:spcBef>
                <a:spcPts val="1400"/>
              </a:spcBef>
              <a:spcAft>
                <a:spcPts val="0"/>
              </a:spcAft>
              <a:buNone/>
            </a:pPr>
            <a:r>
              <a:t/>
            </a:r>
            <a:endParaRPr sz="1100">
              <a:solidFill>
                <a:srgbClr val="292929"/>
              </a:solidFill>
            </a:endParaRPr>
          </a:p>
          <a:p>
            <a:pPr indent="0" lvl="0" marL="457200" rtl="0" algn="l">
              <a:spcBef>
                <a:spcPts val="1400"/>
              </a:spcBef>
              <a:spcAft>
                <a:spcPts val="0"/>
              </a:spcAft>
              <a:buNone/>
            </a:pPr>
            <a:r>
              <a:t/>
            </a:r>
            <a:endParaRPr sz="1200">
              <a:solidFill>
                <a:srgbClr val="292929"/>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External Reference for Peer Review</a:t>
            </a:r>
            <a:br>
              <a:rPr b="1" lang="en-US" sz="1100">
                <a:solidFill>
                  <a:schemeClr val="dk1"/>
                </a:solidFill>
              </a:rPr>
            </a:br>
            <a:r>
              <a:rPr lang="en-US" sz="1100">
                <a:solidFill>
                  <a:schemeClr val="dk1"/>
                </a:solidFill>
              </a:rPr>
              <a:t> 🔗 GitHub Notebook – LAB 5: EDA with Data Visualization</a:t>
            </a:r>
            <a:br>
              <a:rPr lang="en-US" sz="1100">
                <a:solidFill>
                  <a:schemeClr val="dk1"/>
                </a:solidFill>
              </a:rPr>
            </a:b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LAB-5 Exploratory Data Analysis (EDA) CODE</a:t>
            </a:r>
            <a:endParaRPr sz="1100"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Includes: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Executed code cells with </a:t>
            </a:r>
            <a:r>
              <a:rPr lang="en-US" sz="1100">
                <a:solidFill>
                  <a:srgbClr val="188038"/>
                </a:solidFill>
                <a:latin typeface="Roboto Mono"/>
                <a:ea typeface="Roboto Mono"/>
                <a:cs typeface="Roboto Mono"/>
                <a:sym typeface="Roboto Mono"/>
              </a:rPr>
              <a:t>seaborn</a:t>
            </a:r>
            <a:r>
              <a:rPr lang="en-US" sz="1100">
                <a:solidFill>
                  <a:schemeClr val="dk1"/>
                </a:solidFill>
              </a:rPr>
              <a:t>, </a:t>
            </a:r>
            <a:r>
              <a:rPr lang="en-US" sz="1100">
                <a:solidFill>
                  <a:srgbClr val="188038"/>
                </a:solidFill>
                <a:latin typeface="Roboto Mono"/>
                <a:ea typeface="Roboto Mono"/>
                <a:cs typeface="Roboto Mono"/>
                <a:sym typeface="Roboto Mono"/>
              </a:rPr>
              <a:t>matplotlib</a:t>
            </a:r>
            <a:r>
              <a:rPr lang="en-US" sz="1100">
                <a:solidFill>
                  <a:schemeClr val="dk1"/>
                </a:solidFill>
              </a:rPr>
              <a:t>, and </a:t>
            </a:r>
            <a:r>
              <a:rPr lang="en-US" sz="1100">
                <a:solidFill>
                  <a:srgbClr val="188038"/>
                </a:solidFill>
                <a:latin typeface="Roboto Mono"/>
                <a:ea typeface="Roboto Mono"/>
                <a:cs typeface="Roboto Mono"/>
                <a:sym typeface="Roboto Mono"/>
              </a:rPr>
              <a:t>pandas</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Output charts with labeled axes and titles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Markdown explanations for each visualization and its analytical purpose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Feature engineering steps for modeling readiness</a:t>
            </a:r>
            <a:endParaRPr sz="1100">
              <a:solidFill>
                <a:schemeClr val="dk1"/>
              </a:solidFill>
            </a:endParaRPr>
          </a:p>
          <a:p>
            <a:pPr indent="0" lvl="0" marL="0" rtl="0" algn="l">
              <a:spcBef>
                <a:spcPts val="1400"/>
              </a:spcBef>
              <a:spcAft>
                <a:spcPts val="0"/>
              </a:spcAft>
              <a:buNone/>
            </a:pPr>
            <a:r>
              <a:t/>
            </a:r>
            <a:endParaRPr sz="11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8" name="Google Shape;188;p2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189" name="Google Shape;189;p28"/>
          <p:cNvPicPr preferRelativeResize="0"/>
          <p:nvPr/>
        </p:nvPicPr>
        <p:blipFill>
          <a:blip r:embed="rId6">
            <a:alphaModFix/>
          </a:blip>
          <a:stretch>
            <a:fillRect/>
          </a:stretch>
        </p:blipFill>
        <p:spPr>
          <a:xfrm>
            <a:off x="5644500" y="2098713"/>
            <a:ext cx="5353050" cy="225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p29"/>
          <p:cNvSpPr txBox="1"/>
          <p:nvPr>
            <p:ph idx="1" type="body"/>
          </p:nvPr>
        </p:nvSpPr>
        <p:spPr>
          <a:xfrm>
            <a:off x="770000" y="1806575"/>
            <a:ext cx="11302800" cy="4521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chemeClr val="dk1"/>
                </a:solidFill>
              </a:rPr>
              <a:t>Summary of SQL Queries Performed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Retrieved distinct launch site names to assess spatial diversity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Filtered missions launched from Cape Canaveral (</a:t>
            </a:r>
            <a:r>
              <a:rPr lang="en-US" sz="1100">
                <a:solidFill>
                  <a:srgbClr val="188038"/>
                </a:solidFill>
                <a:latin typeface="Roboto Mono"/>
                <a:ea typeface="Roboto Mono"/>
                <a:cs typeface="Roboto Mono"/>
                <a:sym typeface="Roboto Mono"/>
              </a:rPr>
              <a:t>CCA%</a:t>
            </a:r>
            <a:r>
              <a:rPr lang="en-US" sz="1100">
                <a:solidFill>
                  <a:schemeClr val="dk1"/>
                </a:solidFill>
              </a:rPr>
              <a:t>) for site-specific analysis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Inspected table schema to validate column names and types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Calculated average payload mass for booster version </a:t>
            </a:r>
            <a:r>
              <a:rPr i="1" lang="en-US" sz="1100">
                <a:solidFill>
                  <a:schemeClr val="dk1"/>
                </a:solidFill>
              </a:rPr>
              <a:t>F9 v1.1</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Identified earliest successful ground pad landing using </a:t>
            </a:r>
            <a:r>
              <a:rPr lang="en-US" sz="1100">
                <a:solidFill>
                  <a:srgbClr val="188038"/>
                </a:solidFill>
                <a:latin typeface="Roboto Mono"/>
                <a:ea typeface="Roboto Mono"/>
                <a:cs typeface="Roboto Mono"/>
                <a:sym typeface="Roboto Mono"/>
              </a:rPr>
              <a:t>MIN(Date)</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Listed boosters with successful drone ship landings and payload mass between 4000–6000 kg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Counted total mission outcomes grouped by category (success/failure)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Identified booster versions that carried the maximum payload mass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Listed failed drone ship landings in 2015, grouped by month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Ranked landing outcomes between 2010-06-04 and 2017-03-20 by frequency</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External Reference for Peer Review</a:t>
            </a:r>
            <a:br>
              <a:rPr b="1" lang="en-US" sz="1100">
                <a:solidFill>
                  <a:schemeClr val="dk1"/>
                </a:solidFill>
              </a:rPr>
            </a:br>
            <a:r>
              <a:rPr lang="en-US" sz="1100">
                <a:solidFill>
                  <a:schemeClr val="dk1"/>
                </a:solidFill>
              </a:rPr>
              <a:t> 🔗 GitHub Notebook – LAB 4: EDA with SQL</a:t>
            </a:r>
            <a:br>
              <a:rPr lang="en-US" sz="1100">
                <a:solidFill>
                  <a:schemeClr val="dk1"/>
                </a:solidFill>
              </a:rPr>
            </a:br>
            <a:r>
              <a:rPr lang="en-US" sz="1100">
                <a:solidFill>
                  <a:schemeClr val="dk1"/>
                </a:solidFill>
                <a:uFill>
                  <a:noFill/>
                </a:uFill>
                <a:hlinkClick r:id="rId4">
                  <a:extLst>
                    <a:ext uri="{A12FA001-AC4F-418D-AE19-62706E023703}">
                      <ahyp:hlinkClr val="tx"/>
                    </a:ext>
                  </a:extLst>
                </a:hlinkClick>
              </a:rPr>
              <a:t> </a:t>
            </a:r>
            <a:r>
              <a:rPr lang="en-US" sz="1100" u="sng">
                <a:solidFill>
                  <a:schemeClr val="hlink"/>
                </a:solidFill>
                <a:hlinkClick r:id="rId5"/>
              </a:rPr>
              <a:t>LAB-4 jupyter-labs-eda-sql-coursera_sqllite CODE</a:t>
            </a:r>
            <a:endParaRPr sz="1100" u="sng">
              <a:solidFill>
                <a:schemeClr val="hlink"/>
              </a:solidFill>
            </a:endParaRPr>
          </a:p>
          <a:p>
            <a:pPr indent="0" lvl="0" marL="0" rtl="0" algn="l">
              <a:lnSpc>
                <a:spcPct val="115000"/>
              </a:lnSpc>
              <a:spcBef>
                <a:spcPts val="1200"/>
              </a:spcBef>
              <a:spcAft>
                <a:spcPts val="0"/>
              </a:spcAft>
              <a:buNone/>
            </a:pPr>
            <a:r>
              <a:rPr lang="en-US" sz="1100">
                <a:solidFill>
                  <a:schemeClr val="dk1"/>
                </a:solidFill>
              </a:rPr>
              <a:t>Includes: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Executed SQL queries using </a:t>
            </a:r>
            <a:r>
              <a:rPr lang="en-US" sz="1100">
                <a:solidFill>
                  <a:srgbClr val="188038"/>
                </a:solidFill>
                <a:latin typeface="Roboto Mono"/>
                <a:ea typeface="Roboto Mono"/>
                <a:cs typeface="Roboto Mono"/>
                <a:sym typeface="Roboto Mono"/>
              </a:rPr>
              <a:t>ipython-sql</a:t>
            </a:r>
            <a:r>
              <a:rPr lang="en-US" sz="1100">
                <a:solidFill>
                  <a:schemeClr val="dk1"/>
                </a:solidFill>
              </a:rPr>
              <a:t> and </a:t>
            </a:r>
            <a:r>
              <a:rPr lang="en-US" sz="1100">
                <a:solidFill>
                  <a:srgbClr val="188038"/>
                </a:solidFill>
                <a:latin typeface="Roboto Mono"/>
                <a:ea typeface="Roboto Mono"/>
                <a:cs typeface="Roboto Mono"/>
                <a:sym typeface="Roboto Mono"/>
              </a:rPr>
              <a:t>sqlite3</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Output tables with formatted results via </a:t>
            </a:r>
            <a:r>
              <a:rPr lang="en-US" sz="1100">
                <a:solidFill>
                  <a:srgbClr val="188038"/>
                </a:solidFill>
                <a:latin typeface="Roboto Mono"/>
                <a:ea typeface="Roboto Mono"/>
                <a:cs typeface="Roboto Mono"/>
                <a:sym typeface="Roboto Mono"/>
              </a:rPr>
              <a:t>PrettyTable</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Markdown explanations for each query and rationale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Structured database (</a:t>
            </a:r>
            <a:r>
              <a:rPr lang="en-US" sz="1100">
                <a:solidFill>
                  <a:srgbClr val="188038"/>
                </a:solidFill>
                <a:latin typeface="Roboto Mono"/>
                <a:ea typeface="Roboto Mono"/>
                <a:cs typeface="Roboto Mono"/>
                <a:sym typeface="Roboto Mono"/>
              </a:rPr>
              <a:t>my_data1.db</a:t>
            </a:r>
            <a:r>
              <a:rPr lang="en-US" sz="1100">
                <a:solidFill>
                  <a:schemeClr val="dk1"/>
                </a:solidFill>
              </a:rPr>
              <a:t>) for reproducibility and auditability </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6" name="Google Shape;19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t>
            </a: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97" name="Google Shape;197;p29"/>
          <p:cNvPicPr preferRelativeResize="0"/>
          <p:nvPr/>
        </p:nvPicPr>
        <p:blipFill>
          <a:blip r:embed="rId6">
            <a:alphaModFix/>
          </a:blip>
          <a:stretch>
            <a:fillRect/>
          </a:stretch>
        </p:blipFill>
        <p:spPr>
          <a:xfrm>
            <a:off x="7244799" y="2556199"/>
            <a:ext cx="4734424" cy="222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30"/>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5498">
                <a:solidFill>
                  <a:schemeClr val="dk1"/>
                </a:solidFill>
              </a:rPr>
              <a:t>Map Objects Created &amp; Purpose</a:t>
            </a:r>
            <a:endParaRPr b="1" sz="5498">
              <a:solidFill>
                <a:schemeClr val="dk1"/>
              </a:solidFill>
            </a:endParaRPr>
          </a:p>
          <a:p>
            <a:pPr indent="-306894" lvl="0" marL="457200" rtl="0" algn="l">
              <a:lnSpc>
                <a:spcPct val="115000"/>
              </a:lnSpc>
              <a:spcBef>
                <a:spcPts val="1200"/>
              </a:spcBef>
              <a:spcAft>
                <a:spcPts val="0"/>
              </a:spcAft>
              <a:buClr>
                <a:schemeClr val="dk1"/>
              </a:buClr>
              <a:buSzPct val="100000"/>
              <a:buChar char="●"/>
            </a:pPr>
            <a:r>
              <a:rPr b="1" lang="en-US" sz="4931">
                <a:solidFill>
                  <a:schemeClr val="dk1"/>
                </a:solidFill>
              </a:rPr>
              <a:t>Markers</a:t>
            </a:r>
            <a:endParaRPr b="1"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Placed at each launch site to identify geographic coordinates and site names</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Color-coded by launch outcome: 🟢 green for success, 🔴 red for failure</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Clustered using </a:t>
            </a:r>
            <a:r>
              <a:rPr lang="en-US" sz="4931">
                <a:solidFill>
                  <a:srgbClr val="188038"/>
                </a:solidFill>
                <a:latin typeface="Roboto Mono"/>
                <a:ea typeface="Roboto Mono"/>
                <a:cs typeface="Roboto Mono"/>
                <a:sym typeface="Roboto Mono"/>
              </a:rPr>
              <a:t>MarkerCluster</a:t>
            </a:r>
            <a:r>
              <a:rPr lang="en-US" sz="4931">
                <a:solidFill>
                  <a:schemeClr val="dk1"/>
                </a:solidFill>
              </a:rPr>
              <a:t> to improve readability when multiple launches share coordinates</a:t>
            </a:r>
            <a:endParaRPr sz="4931">
              <a:solidFill>
                <a:schemeClr val="dk1"/>
              </a:solidFill>
            </a:endParaRPr>
          </a:p>
          <a:p>
            <a:pPr indent="-306894" lvl="0" marL="457200" rtl="0" algn="l">
              <a:lnSpc>
                <a:spcPct val="115000"/>
              </a:lnSpc>
              <a:spcBef>
                <a:spcPts val="0"/>
              </a:spcBef>
              <a:spcAft>
                <a:spcPts val="0"/>
              </a:spcAft>
              <a:buClr>
                <a:schemeClr val="dk1"/>
              </a:buClr>
              <a:buSzPct val="100000"/>
              <a:buChar char="●"/>
            </a:pPr>
            <a:r>
              <a:rPr b="1" lang="en-US" sz="4931">
                <a:solidFill>
                  <a:schemeClr val="dk1"/>
                </a:solidFill>
              </a:rPr>
              <a:t>Circles</a:t>
            </a:r>
            <a:endParaRPr b="1"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Added around launch sites and strategic nodes (e.g., NASA JSC, Orlando, coastline)</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Used to visually emphasize proximity and territorial relevance</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Popups included for contextual labeling</a:t>
            </a:r>
            <a:endParaRPr sz="4931">
              <a:solidFill>
                <a:schemeClr val="dk1"/>
              </a:solidFill>
            </a:endParaRPr>
          </a:p>
          <a:p>
            <a:pPr indent="-306894" lvl="0" marL="457200" rtl="0" algn="l">
              <a:lnSpc>
                <a:spcPct val="115000"/>
              </a:lnSpc>
              <a:spcBef>
                <a:spcPts val="0"/>
              </a:spcBef>
              <a:spcAft>
                <a:spcPts val="0"/>
              </a:spcAft>
              <a:buClr>
                <a:schemeClr val="dk1"/>
              </a:buClr>
              <a:buSzPct val="100000"/>
              <a:buChar char="●"/>
            </a:pPr>
            <a:r>
              <a:rPr b="1" lang="en-US" sz="4931">
                <a:solidFill>
                  <a:schemeClr val="dk1"/>
                </a:solidFill>
              </a:rPr>
              <a:t>Text Labels (DivIcon)</a:t>
            </a:r>
            <a:endParaRPr b="1"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Annotated key locations with institutional names and calculated distances</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Enhanced onboarding and traceability for non-technical audiences</a:t>
            </a:r>
            <a:endParaRPr sz="4931">
              <a:solidFill>
                <a:schemeClr val="dk1"/>
              </a:solidFill>
            </a:endParaRPr>
          </a:p>
          <a:p>
            <a:pPr indent="-306894" lvl="0" marL="457200" rtl="0" algn="l">
              <a:lnSpc>
                <a:spcPct val="115000"/>
              </a:lnSpc>
              <a:spcBef>
                <a:spcPts val="0"/>
              </a:spcBef>
              <a:spcAft>
                <a:spcPts val="0"/>
              </a:spcAft>
              <a:buClr>
                <a:schemeClr val="dk1"/>
              </a:buClr>
              <a:buSzPct val="100000"/>
              <a:buChar char="●"/>
            </a:pPr>
            <a:r>
              <a:rPr b="1" lang="en-US" sz="4931">
                <a:solidFill>
                  <a:schemeClr val="dk1"/>
                </a:solidFill>
              </a:rPr>
              <a:t>Polylines</a:t>
            </a:r>
            <a:endParaRPr b="1"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Connected launch sites to nearby infrastructure: coastlines, highways, railways, urban centers</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Visualized spatial relationships and calculated geodesic distances</a:t>
            </a:r>
            <a:endParaRPr sz="4931">
              <a:solidFill>
                <a:schemeClr val="dk1"/>
              </a:solidFill>
            </a:endParaRPr>
          </a:p>
          <a:p>
            <a:pPr indent="-306894" lvl="1" marL="914400" rtl="0" algn="l">
              <a:lnSpc>
                <a:spcPct val="115000"/>
              </a:lnSpc>
              <a:spcBef>
                <a:spcPts val="0"/>
              </a:spcBef>
              <a:spcAft>
                <a:spcPts val="0"/>
              </a:spcAft>
              <a:buClr>
                <a:schemeClr val="dk1"/>
              </a:buClr>
              <a:buSzPct val="100000"/>
              <a:buChar char="○"/>
            </a:pPr>
            <a:r>
              <a:rPr lang="en-US" sz="4931">
                <a:solidFill>
                  <a:schemeClr val="dk1"/>
                </a:solidFill>
              </a:rPr>
              <a:t>Supported territorial narrative and institutional defense</a:t>
            </a:r>
            <a:endParaRPr sz="4931">
              <a:solidFill>
                <a:schemeClr val="dk1"/>
              </a:solidFill>
            </a:endParaRPr>
          </a:p>
          <a:p>
            <a:pPr indent="0" lvl="0" marL="0" rtl="0" algn="l">
              <a:spcBef>
                <a:spcPts val="1400"/>
              </a:spcBef>
              <a:spcAft>
                <a:spcPts val="0"/>
              </a:spcAft>
              <a:buNone/>
            </a:pPr>
            <a:r>
              <a:t/>
            </a:r>
            <a:endParaRPr b="1" sz="4931">
              <a:solidFill>
                <a:schemeClr val="dk1"/>
              </a:solidFill>
            </a:endParaRPr>
          </a:p>
          <a:p>
            <a:pPr indent="-306894" lvl="0" marL="457200" rtl="0" algn="l">
              <a:spcBef>
                <a:spcPts val="1400"/>
              </a:spcBef>
              <a:spcAft>
                <a:spcPts val="0"/>
              </a:spcAft>
              <a:buClr>
                <a:schemeClr val="dk1"/>
              </a:buClr>
              <a:buSzPct val="100000"/>
              <a:buChar char="●"/>
            </a:pPr>
            <a:r>
              <a:rPr b="1" lang="en-US" sz="4931">
                <a:solidFill>
                  <a:schemeClr val="dk1"/>
                </a:solidFill>
              </a:rPr>
              <a:t>MousePosition Plugin</a:t>
            </a:r>
            <a:endParaRPr b="1" sz="4931">
              <a:solidFill>
                <a:schemeClr val="dk1"/>
              </a:solidFill>
            </a:endParaRPr>
          </a:p>
          <a:p>
            <a:pPr indent="-306894" lvl="0" marL="457200" rtl="0" algn="l">
              <a:lnSpc>
                <a:spcPct val="115000"/>
              </a:lnSpc>
              <a:spcBef>
                <a:spcPts val="0"/>
              </a:spcBef>
              <a:spcAft>
                <a:spcPts val="0"/>
              </a:spcAft>
              <a:buClr>
                <a:schemeClr val="dk1"/>
              </a:buClr>
              <a:buSzPct val="100000"/>
              <a:buChar char="●"/>
            </a:pPr>
            <a:r>
              <a:rPr lang="en-US" sz="4931">
                <a:solidFill>
                  <a:schemeClr val="dk1"/>
                </a:solidFill>
              </a:rPr>
              <a:t>Enabled real-time coordinate tracking for exploratory mapping and validation</a:t>
            </a:r>
            <a:endParaRPr sz="4931">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04" name="Google Shape;20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31"/>
          <p:cNvSpPr txBox="1"/>
          <p:nvPr>
            <p:ph idx="1" type="body"/>
          </p:nvPr>
        </p:nvSpPr>
        <p:spPr>
          <a:xfrm>
            <a:off x="838200" y="1875054"/>
            <a:ext cx="10515600" cy="43512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5500">
                <a:solidFill>
                  <a:schemeClr val="dk1"/>
                </a:solidFill>
              </a:rPr>
              <a:t>Why These Objects Were Added</a:t>
            </a:r>
            <a:endParaRPr b="1" sz="5500">
              <a:solidFill>
                <a:schemeClr val="dk1"/>
              </a:solidFill>
            </a:endParaRPr>
          </a:p>
          <a:p>
            <a:pPr indent="-315912" lvl="0" marL="457200" rtl="0" algn="l">
              <a:lnSpc>
                <a:spcPct val="115000"/>
              </a:lnSpc>
              <a:spcBef>
                <a:spcPts val="1200"/>
              </a:spcBef>
              <a:spcAft>
                <a:spcPts val="0"/>
              </a:spcAft>
              <a:buClr>
                <a:schemeClr val="dk1"/>
              </a:buClr>
              <a:buSzPct val="100000"/>
              <a:buChar char="●"/>
            </a:pPr>
            <a:r>
              <a:rPr lang="en-US" sz="5500">
                <a:solidFill>
                  <a:schemeClr val="dk1"/>
                </a:solidFill>
              </a:rPr>
              <a:t>To visualize the spatial distribution and operational context of SpaceX launch sites</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To support institutional storytelling through geographic connectivity</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To calculate and display strategic distances between launch infrastructure and surrounding nodes</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To ensure reproducibility and onboarding clarity through modular, labeled visuals</a:t>
            </a:r>
            <a:endParaRPr sz="5500">
              <a:solidFill>
                <a:schemeClr val="dk1"/>
              </a:solidFill>
            </a:endParaRPr>
          </a:p>
          <a:p>
            <a:pPr indent="0" lvl="0" marL="0" rtl="0" algn="l">
              <a:lnSpc>
                <a:spcPct val="115000"/>
              </a:lnSpc>
              <a:spcBef>
                <a:spcPts val="1200"/>
              </a:spcBef>
              <a:spcAft>
                <a:spcPts val="0"/>
              </a:spcAft>
              <a:buNone/>
            </a:pPr>
            <a:r>
              <a:rPr b="1" lang="en-US" sz="5500">
                <a:solidFill>
                  <a:schemeClr val="dk1"/>
                </a:solidFill>
              </a:rPr>
              <a:t>External Reference for Peer Review</a:t>
            </a:r>
            <a:br>
              <a:rPr b="1" lang="en-US" sz="5500">
                <a:solidFill>
                  <a:schemeClr val="dk1"/>
                </a:solidFill>
              </a:rPr>
            </a:br>
            <a:r>
              <a:rPr lang="en-US" sz="5500">
                <a:solidFill>
                  <a:schemeClr val="dk1"/>
                </a:solidFill>
              </a:rPr>
              <a:t> 🔗 GitHub Notebook – LAB 6: Interactive Visual Analytics with Folium</a:t>
            </a:r>
            <a:br>
              <a:rPr lang="en-US" sz="5500">
                <a:solidFill>
                  <a:schemeClr val="dk1"/>
                </a:solidFill>
              </a:rPr>
            </a:br>
            <a:r>
              <a:rPr lang="en-US" sz="5500">
                <a:solidFill>
                  <a:schemeClr val="dk1"/>
                </a:solidFill>
                <a:uFill>
                  <a:noFill/>
                </a:uFill>
                <a:hlinkClick r:id="rId4">
                  <a:extLst>
                    <a:ext uri="{A12FA001-AC4F-418D-AE19-62706E023703}">
                      <ahyp:hlinkClr val="tx"/>
                    </a:ext>
                  </a:extLst>
                </a:hlinkClick>
              </a:rPr>
              <a:t> </a:t>
            </a:r>
            <a:r>
              <a:rPr lang="en-US" sz="5500" u="sng">
                <a:solidFill>
                  <a:schemeClr val="hlink"/>
                </a:solidFill>
                <a:hlinkClick r:id="rId5"/>
              </a:rPr>
              <a:t>LAB-6 Interactive Visual Analytics with Folium-CODE</a:t>
            </a:r>
            <a:endParaRPr sz="5500" u="sng">
              <a:solidFill>
                <a:schemeClr val="hlink"/>
              </a:solidFill>
            </a:endParaRPr>
          </a:p>
          <a:p>
            <a:pPr indent="0" lvl="0" marL="0" rtl="0" algn="l">
              <a:lnSpc>
                <a:spcPct val="115000"/>
              </a:lnSpc>
              <a:spcBef>
                <a:spcPts val="1200"/>
              </a:spcBef>
              <a:spcAft>
                <a:spcPts val="0"/>
              </a:spcAft>
              <a:buNone/>
            </a:pPr>
            <a:r>
              <a:rPr lang="en-US" sz="5500">
                <a:solidFill>
                  <a:schemeClr val="dk1"/>
                </a:solidFill>
              </a:rPr>
              <a:t>Includes:</a:t>
            </a:r>
            <a:endParaRPr sz="5500">
              <a:solidFill>
                <a:schemeClr val="dk1"/>
              </a:solidFill>
            </a:endParaRPr>
          </a:p>
          <a:p>
            <a:pPr indent="-315912" lvl="0" marL="457200" rtl="0" algn="l">
              <a:lnSpc>
                <a:spcPct val="115000"/>
              </a:lnSpc>
              <a:spcBef>
                <a:spcPts val="1200"/>
              </a:spcBef>
              <a:spcAft>
                <a:spcPts val="0"/>
              </a:spcAft>
              <a:buClr>
                <a:schemeClr val="dk1"/>
              </a:buClr>
              <a:buSzPct val="100000"/>
              <a:buChar char="●"/>
            </a:pPr>
            <a:r>
              <a:rPr lang="en-US" sz="5500">
                <a:solidFill>
                  <a:schemeClr val="dk1"/>
                </a:solidFill>
              </a:rPr>
              <a:t>Executed code cells with Folium map objects</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Output maps showing launch sites, outcomes, and territorial connections</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Markdown explanations for each visual element and strategic insight</a:t>
            </a:r>
            <a:endParaRPr sz="5500">
              <a:solidFill>
                <a:schemeClr val="dk1"/>
              </a:solidFill>
            </a:endParaRPr>
          </a:p>
          <a:p>
            <a:pPr indent="-315912" lvl="0" marL="457200" rtl="0" algn="l">
              <a:lnSpc>
                <a:spcPct val="115000"/>
              </a:lnSpc>
              <a:spcBef>
                <a:spcPts val="0"/>
              </a:spcBef>
              <a:spcAft>
                <a:spcPts val="0"/>
              </a:spcAft>
              <a:buClr>
                <a:schemeClr val="dk1"/>
              </a:buClr>
              <a:buSzPct val="100000"/>
              <a:buChar char="●"/>
            </a:pPr>
            <a:r>
              <a:rPr lang="en-US" sz="5500">
                <a:solidFill>
                  <a:schemeClr val="dk1"/>
                </a:solidFill>
              </a:rPr>
              <a:t>Modular functions for distance calculation and labeling</a:t>
            </a:r>
            <a:endParaRPr sz="5500">
              <a:solidFill>
                <a:schemeClr val="dk1"/>
              </a:solidFill>
            </a:endParaRPr>
          </a:p>
          <a:p>
            <a:pPr indent="0" lvl="0" marL="457200" rtl="0" algn="l">
              <a:lnSpc>
                <a:spcPct val="115000"/>
              </a:lnSpc>
              <a:spcBef>
                <a:spcPts val="1200"/>
              </a:spcBef>
              <a:spcAft>
                <a:spcPts val="0"/>
              </a:spcAft>
              <a:buNone/>
            </a:pPr>
            <a:r>
              <a:t/>
            </a:r>
            <a:endParaRPr b="1" sz="1398">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11" name="Google Shape;211;p3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212" name="Google Shape;212;p31"/>
          <p:cNvPicPr preferRelativeResize="0"/>
          <p:nvPr/>
        </p:nvPicPr>
        <p:blipFill>
          <a:blip r:embed="rId6">
            <a:alphaModFix/>
          </a:blip>
          <a:stretch>
            <a:fillRect/>
          </a:stretch>
        </p:blipFill>
        <p:spPr>
          <a:xfrm>
            <a:off x="7078363" y="3195638"/>
            <a:ext cx="4448175" cy="252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32"/>
          <p:cNvSpPr txBox="1"/>
          <p:nvPr>
            <p:ph idx="1" type="body"/>
          </p:nvPr>
        </p:nvSpPr>
        <p:spPr>
          <a:xfrm>
            <a:off x="769998" y="1825625"/>
            <a:ext cx="11259900" cy="4351200"/>
          </a:xfrm>
          <a:prstGeom prst="rect">
            <a:avLst/>
          </a:prstGeom>
          <a:noFill/>
          <a:ln>
            <a:noFill/>
          </a:ln>
        </p:spPr>
        <p:txBody>
          <a:bodyPr anchorCtr="0" anchor="t" bIns="45700" lIns="91425" spcFirstLastPara="1" rIns="91425" wrap="square" tIns="45700">
            <a:normAutofit lnSpcReduction="20000"/>
          </a:bodyPr>
          <a:lstStyle/>
          <a:p>
            <a:pPr indent="0" lvl="0" marL="457200" marR="0" rtl="0" algn="l">
              <a:lnSpc>
                <a:spcPct val="100000"/>
              </a:lnSpc>
              <a:spcBef>
                <a:spcPts val="0"/>
              </a:spcBef>
              <a:spcAft>
                <a:spcPts val="0"/>
              </a:spcAft>
              <a:buNone/>
            </a:pPr>
            <a:r>
              <a:t/>
            </a:r>
            <a:endParaRPr/>
          </a:p>
          <a:p>
            <a:pPr indent="0" lvl="0" marL="0" rtl="0" algn="l">
              <a:lnSpc>
                <a:spcPct val="115000"/>
              </a:lnSpc>
              <a:spcBef>
                <a:spcPts val="1200"/>
              </a:spcBef>
              <a:spcAft>
                <a:spcPts val="0"/>
              </a:spcAft>
              <a:buNone/>
            </a:pPr>
            <a:r>
              <a:rPr b="1" lang="en-US" sz="1300">
                <a:solidFill>
                  <a:schemeClr val="dk1"/>
                </a:solidFill>
              </a:rPr>
              <a:t>Plots &amp; Interactions Added</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Dropdown Menu (Launch Site Selector)</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Allows users to filter data by specific launch site or view all sites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Enables dynamic updates of visualizations based on selection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Pie Chart (Launch Success Overview)</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Displays either total successful launches by site (if “All Sites” selected)</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Or success vs. failure breakdown for a specific site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Helps assess performance and reliability per location</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Range Slider (Payload Mass Filter)</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Lets users define a payload mass range for analysis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US" sz="1300">
                <a:solidFill>
                  <a:schemeClr val="dk1"/>
                </a:solidFill>
              </a:rPr>
              <a:t>Supports targeted exploration of mission scale and outcome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Scatter Plot (Payload vs. Success)</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Shows correlation between payload mass and launch success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Colored by booster version category to reveal technical patterns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US" sz="1300">
                <a:solidFill>
                  <a:schemeClr val="dk1"/>
                </a:solidFill>
              </a:rPr>
              <a:t>Updates dynamically based on site selection and payload range</a:t>
            </a:r>
            <a:endParaRPr sz="1300">
              <a:solidFill>
                <a:schemeClr val="dk1"/>
              </a:solidFill>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9" name="Google Shape;219;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pic>
        <p:nvPicPr>
          <p:cNvPr id="220" name="Google Shape;220;p32"/>
          <p:cNvPicPr preferRelativeResize="0"/>
          <p:nvPr/>
        </p:nvPicPr>
        <p:blipFill>
          <a:blip r:embed="rId4">
            <a:alphaModFix/>
          </a:blip>
          <a:stretch>
            <a:fillRect/>
          </a:stretch>
        </p:blipFill>
        <p:spPr>
          <a:xfrm>
            <a:off x="7048284" y="2331650"/>
            <a:ext cx="4981616" cy="2449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33"/>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Plots &amp; Interactions Added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Dropdown Menu – Launch Site Selector</a:t>
            </a:r>
            <a:br>
              <a:rPr b="1" lang="en-US" sz="1100">
                <a:solidFill>
                  <a:schemeClr val="dk1"/>
                </a:solidFill>
              </a:rPr>
            </a:br>
            <a:r>
              <a:rPr lang="en-US" sz="1100">
                <a:solidFill>
                  <a:schemeClr val="dk1"/>
                </a:solidFill>
              </a:rPr>
              <a:t> Allows filtering data by specific launch site or displaying all launches.</a:t>
            </a:r>
            <a:br>
              <a:rPr lang="en-US" sz="1100">
                <a:solidFill>
                  <a:schemeClr val="dk1"/>
                </a:solidFill>
              </a:rPr>
            </a:br>
            <a:r>
              <a:rPr lang="en-US" sz="1100">
                <a:solidFill>
                  <a:schemeClr val="dk1"/>
                </a:solidFill>
              </a:rPr>
              <a:t> → Enhances comparative exploration across locations.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Pie Chart – Success vs. Failure</a:t>
            </a:r>
            <a:br>
              <a:rPr b="1" lang="en-US" sz="1100">
                <a:solidFill>
                  <a:schemeClr val="dk1"/>
                </a:solidFill>
              </a:rPr>
            </a:br>
            <a:r>
              <a:rPr lang="en-US" sz="1100">
                <a:solidFill>
                  <a:schemeClr val="dk1"/>
                </a:solidFill>
              </a:rPr>
              <a:t> Displays the proportion of successful and failed launches per site.</a:t>
            </a:r>
            <a:br>
              <a:rPr lang="en-US" sz="1100">
                <a:solidFill>
                  <a:schemeClr val="dk1"/>
                </a:solidFill>
              </a:rPr>
            </a:br>
            <a:r>
              <a:rPr lang="en-US" sz="1100">
                <a:solidFill>
                  <a:schemeClr val="dk1"/>
                </a:solidFill>
              </a:rPr>
              <a:t> → Facilitates evaluation of operational reliability.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Range Slider – Payload Mass Filter</a:t>
            </a:r>
            <a:br>
              <a:rPr b="1" lang="en-US" sz="1100">
                <a:solidFill>
                  <a:schemeClr val="dk1"/>
                </a:solidFill>
              </a:rPr>
            </a:br>
            <a:r>
              <a:rPr lang="en-US" sz="1100">
                <a:solidFill>
                  <a:schemeClr val="dk1"/>
                </a:solidFill>
              </a:rPr>
              <a:t> Enables definition of a payload mass range for dynamic analysis.</a:t>
            </a:r>
            <a:br>
              <a:rPr lang="en-US" sz="1100">
                <a:solidFill>
                  <a:schemeClr val="dk1"/>
                </a:solidFill>
              </a:rPr>
            </a:br>
            <a:r>
              <a:rPr lang="en-US" sz="1100">
                <a:solidFill>
                  <a:schemeClr val="dk1"/>
                </a:solidFill>
              </a:rPr>
              <a:t> → Supports segmentation by mission scale.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Scatter Plot – Payload vs. Success</a:t>
            </a:r>
            <a:br>
              <a:rPr b="1" lang="en-US" sz="1100">
                <a:solidFill>
                  <a:schemeClr val="dk1"/>
                </a:solidFill>
              </a:rPr>
            </a:br>
            <a:r>
              <a:rPr lang="en-US" sz="1100">
                <a:solidFill>
                  <a:schemeClr val="dk1"/>
                </a:solidFill>
              </a:rPr>
              <a:t> Visualizes correlation between payload mass and launch outcome.</a:t>
            </a:r>
            <a:br>
              <a:rPr lang="en-US" sz="1100">
                <a:solidFill>
                  <a:schemeClr val="dk1"/>
                </a:solidFill>
              </a:rPr>
            </a:br>
            <a:r>
              <a:rPr lang="en-US" sz="1100">
                <a:solidFill>
                  <a:schemeClr val="dk1"/>
                </a:solidFill>
              </a:rPr>
              <a:t> → Color-coded by booster version to reveal technical patterns.</a:t>
            </a:r>
            <a:br>
              <a:rPr lang="en-US" sz="1100">
                <a:solidFill>
                  <a:schemeClr val="dk1"/>
                </a:solidFill>
              </a:rPr>
            </a:br>
            <a:r>
              <a:rPr lang="en-US" sz="1100">
                <a:solidFill>
                  <a:schemeClr val="dk1"/>
                </a:solidFill>
              </a:rPr>
              <a:t> → Updates dynamically based on site selection and payload range.</a:t>
            </a:r>
            <a:endParaRPr sz="1100">
              <a:solidFill>
                <a:schemeClr val="dk1"/>
              </a:solidFill>
            </a:endParaRPr>
          </a:p>
        </p:txBody>
      </p:sp>
      <p:sp>
        <p:nvSpPr>
          <p:cNvPr id="227" name="Google Shape;227;p3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a:t>
            </a:r>
            <a:r>
              <a:rPr lang="en-US" sz="4000">
                <a:solidFill>
                  <a:srgbClr val="0B49CB"/>
                </a:solidFill>
                <a:latin typeface="Arial"/>
                <a:ea typeface="Arial"/>
                <a:cs typeface="Arial"/>
                <a:sym typeface="Arial"/>
              </a:rPr>
              <a:t>Build a Dashboard with Plotly Dash</a:t>
            </a:r>
            <a:endParaRPr/>
          </a:p>
        </p:txBody>
      </p:sp>
      <p:pic>
        <p:nvPicPr>
          <p:cNvPr id="228" name="Google Shape;228;p33"/>
          <p:cNvPicPr preferRelativeResize="0"/>
          <p:nvPr/>
        </p:nvPicPr>
        <p:blipFill>
          <a:blip r:embed="rId4">
            <a:alphaModFix/>
          </a:blip>
          <a:stretch>
            <a:fillRect/>
          </a:stretch>
        </p:blipFill>
        <p:spPr>
          <a:xfrm>
            <a:off x="5708600" y="1638600"/>
            <a:ext cx="5366524" cy="294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3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605"/>
              <a:buFont typeface="Arial"/>
              <a:buNone/>
            </a:pPr>
            <a:r>
              <a:rPr b="1" lang="en-US" sz="1205">
                <a:solidFill>
                  <a:schemeClr val="dk1"/>
                </a:solidFill>
              </a:rPr>
              <a:t>Model Development Summary</a:t>
            </a:r>
            <a:endParaRPr b="1" sz="1205">
              <a:solidFill>
                <a:schemeClr val="dk1"/>
              </a:solidFill>
            </a:endParaRPr>
          </a:p>
          <a:p>
            <a:pPr indent="-305117" lvl="0" marL="457200" rtl="0" algn="l">
              <a:lnSpc>
                <a:spcPct val="95000"/>
              </a:lnSpc>
              <a:spcBef>
                <a:spcPts val="1200"/>
              </a:spcBef>
              <a:spcAft>
                <a:spcPts val="0"/>
              </a:spcAft>
              <a:buClr>
                <a:schemeClr val="dk1"/>
              </a:buClr>
              <a:buSzPts val="1205"/>
              <a:buChar char="●"/>
            </a:pPr>
            <a:r>
              <a:rPr b="1" lang="en-US" sz="1205">
                <a:solidFill>
                  <a:schemeClr val="dk1"/>
                </a:solidFill>
              </a:rPr>
              <a:t>Feature Engineering</a:t>
            </a:r>
            <a:endParaRPr b="1"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Selected relevant features: </a:t>
            </a:r>
            <a:r>
              <a:rPr lang="en-US" sz="1205">
                <a:solidFill>
                  <a:srgbClr val="188038"/>
                </a:solidFill>
                <a:latin typeface="Roboto Mono"/>
                <a:ea typeface="Roboto Mono"/>
                <a:cs typeface="Roboto Mono"/>
                <a:sym typeface="Roboto Mono"/>
              </a:rPr>
              <a:t>Payload Mass</a:t>
            </a:r>
            <a:r>
              <a:rPr lang="en-US" sz="1205">
                <a:solidFill>
                  <a:schemeClr val="dk1"/>
                </a:solidFill>
              </a:rPr>
              <a:t>, </a:t>
            </a:r>
            <a:r>
              <a:rPr lang="en-US" sz="1205">
                <a:solidFill>
                  <a:srgbClr val="188038"/>
                </a:solidFill>
                <a:latin typeface="Roboto Mono"/>
                <a:ea typeface="Roboto Mono"/>
                <a:cs typeface="Roboto Mono"/>
                <a:sym typeface="Roboto Mono"/>
              </a:rPr>
              <a:t>Orbit</a:t>
            </a:r>
            <a:r>
              <a:rPr lang="en-US" sz="1205">
                <a:solidFill>
                  <a:schemeClr val="dk1"/>
                </a:solidFill>
              </a:rPr>
              <a:t>, </a:t>
            </a:r>
            <a:r>
              <a:rPr lang="en-US" sz="1205">
                <a:solidFill>
                  <a:srgbClr val="188038"/>
                </a:solidFill>
                <a:latin typeface="Roboto Mono"/>
                <a:ea typeface="Roboto Mono"/>
                <a:cs typeface="Roboto Mono"/>
                <a:sym typeface="Roboto Mono"/>
              </a:rPr>
              <a:t>Launch Site</a:t>
            </a:r>
            <a:r>
              <a:rPr lang="en-US" sz="1205">
                <a:solidFill>
                  <a:schemeClr val="dk1"/>
                </a:solidFill>
              </a:rPr>
              <a:t>, </a:t>
            </a:r>
            <a:r>
              <a:rPr lang="en-US" sz="1205">
                <a:solidFill>
                  <a:srgbClr val="188038"/>
                </a:solidFill>
                <a:latin typeface="Roboto Mono"/>
                <a:ea typeface="Roboto Mono"/>
                <a:cs typeface="Roboto Mono"/>
                <a:sym typeface="Roboto Mono"/>
              </a:rPr>
              <a:t>Booster Version Category</a:t>
            </a:r>
            <a:endParaRPr sz="1205">
              <a:solidFill>
                <a:srgbClr val="188038"/>
              </a:solidFill>
              <a:latin typeface="Roboto Mono"/>
              <a:ea typeface="Roboto Mono"/>
              <a:cs typeface="Roboto Mono"/>
              <a:sym typeface="Roboto Mono"/>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Applied one-hot encoding to categorical variables for model compatibility</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b="1" lang="en-US" sz="1205">
                <a:solidFill>
                  <a:schemeClr val="dk1"/>
                </a:solidFill>
              </a:rPr>
              <a:t>Model Building</a:t>
            </a:r>
            <a:endParaRPr b="1"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Trained multiple classifiers: </a:t>
            </a:r>
            <a:r>
              <a:rPr lang="en-US" sz="1205">
                <a:solidFill>
                  <a:srgbClr val="188038"/>
                </a:solidFill>
                <a:latin typeface="Roboto Mono"/>
                <a:ea typeface="Roboto Mono"/>
                <a:cs typeface="Roboto Mono"/>
                <a:sym typeface="Roboto Mono"/>
              </a:rPr>
              <a:t>Logistic Regression</a:t>
            </a:r>
            <a:r>
              <a:rPr lang="en-US" sz="1205">
                <a:solidFill>
                  <a:schemeClr val="dk1"/>
                </a:solidFill>
              </a:rPr>
              <a:t>, </a:t>
            </a:r>
            <a:r>
              <a:rPr lang="en-US" sz="1205">
                <a:solidFill>
                  <a:srgbClr val="188038"/>
                </a:solidFill>
                <a:latin typeface="Roboto Mono"/>
                <a:ea typeface="Roboto Mono"/>
                <a:cs typeface="Roboto Mono"/>
                <a:sym typeface="Roboto Mono"/>
              </a:rPr>
              <a:t>Support Vector Machine (SVM)</a:t>
            </a:r>
            <a:r>
              <a:rPr lang="en-US" sz="1205">
                <a:solidFill>
                  <a:schemeClr val="dk1"/>
                </a:solidFill>
              </a:rPr>
              <a:t>, </a:t>
            </a:r>
            <a:r>
              <a:rPr lang="en-US" sz="1205">
                <a:solidFill>
                  <a:srgbClr val="188038"/>
                </a:solidFill>
                <a:latin typeface="Roboto Mono"/>
                <a:ea typeface="Roboto Mono"/>
                <a:cs typeface="Roboto Mono"/>
                <a:sym typeface="Roboto Mono"/>
              </a:rPr>
              <a:t>Random Forest</a:t>
            </a:r>
            <a:r>
              <a:rPr lang="en-US" sz="1205">
                <a:solidFill>
                  <a:schemeClr val="dk1"/>
                </a:solidFill>
              </a:rPr>
              <a:t>, </a:t>
            </a:r>
            <a:r>
              <a:rPr lang="en-US" sz="1205">
                <a:solidFill>
                  <a:srgbClr val="188038"/>
                </a:solidFill>
                <a:latin typeface="Roboto Mono"/>
                <a:ea typeface="Roboto Mono"/>
                <a:cs typeface="Roboto Mono"/>
                <a:sym typeface="Roboto Mono"/>
              </a:rPr>
              <a:t>K-Nearest Neighbors (KNN)</a:t>
            </a:r>
            <a:endParaRPr sz="1205">
              <a:solidFill>
                <a:srgbClr val="188038"/>
              </a:solidFill>
              <a:latin typeface="Roboto Mono"/>
              <a:ea typeface="Roboto Mono"/>
              <a:cs typeface="Roboto Mono"/>
              <a:sym typeface="Roboto Mono"/>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Used </a:t>
            </a:r>
            <a:r>
              <a:rPr lang="en-US" sz="1205">
                <a:solidFill>
                  <a:srgbClr val="188038"/>
                </a:solidFill>
                <a:latin typeface="Roboto Mono"/>
                <a:ea typeface="Roboto Mono"/>
                <a:cs typeface="Roboto Mono"/>
                <a:sym typeface="Roboto Mono"/>
              </a:rPr>
              <a:t>train_test_split</a:t>
            </a:r>
            <a:r>
              <a:rPr lang="en-US" sz="1205">
                <a:solidFill>
                  <a:schemeClr val="dk1"/>
                </a:solidFill>
              </a:rPr>
              <a:t> to separate training and test sets</a:t>
            </a:r>
            <a:endParaRPr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Standardized features using </a:t>
            </a:r>
            <a:r>
              <a:rPr lang="en-US" sz="1205">
                <a:solidFill>
                  <a:srgbClr val="188038"/>
                </a:solidFill>
                <a:latin typeface="Roboto Mono"/>
                <a:ea typeface="Roboto Mono"/>
                <a:cs typeface="Roboto Mono"/>
                <a:sym typeface="Roboto Mono"/>
              </a:rPr>
              <a:t>StandardScaler</a:t>
            </a:r>
            <a:r>
              <a:rPr lang="en-US" sz="1205">
                <a:solidFill>
                  <a:schemeClr val="dk1"/>
                </a:solidFill>
              </a:rPr>
              <a:t> for optimal performance</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b="1" lang="en-US" sz="1205">
                <a:solidFill>
                  <a:schemeClr val="dk1"/>
                </a:solidFill>
              </a:rPr>
              <a:t>Evaluation Metrics</a:t>
            </a:r>
            <a:endParaRPr b="1"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Assessed models using </a:t>
            </a:r>
            <a:r>
              <a:rPr lang="en-US" sz="1205">
                <a:solidFill>
                  <a:srgbClr val="188038"/>
                </a:solidFill>
                <a:latin typeface="Roboto Mono"/>
                <a:ea typeface="Roboto Mono"/>
                <a:cs typeface="Roboto Mono"/>
                <a:sym typeface="Roboto Mono"/>
              </a:rPr>
              <a:t>accuracy_score</a:t>
            </a:r>
            <a:r>
              <a:rPr lang="en-US" sz="1205">
                <a:solidFill>
                  <a:schemeClr val="dk1"/>
                </a:solidFill>
              </a:rPr>
              <a:t>, </a:t>
            </a:r>
            <a:r>
              <a:rPr lang="en-US" sz="1205">
                <a:solidFill>
                  <a:srgbClr val="188038"/>
                </a:solidFill>
                <a:latin typeface="Roboto Mono"/>
                <a:ea typeface="Roboto Mono"/>
                <a:cs typeface="Roboto Mono"/>
                <a:sym typeface="Roboto Mono"/>
              </a:rPr>
              <a:t>confusion_matrix</a:t>
            </a:r>
            <a:r>
              <a:rPr lang="en-US" sz="1205">
                <a:solidFill>
                  <a:schemeClr val="dk1"/>
                </a:solidFill>
              </a:rPr>
              <a:t>, and </a:t>
            </a:r>
            <a:r>
              <a:rPr lang="en-US" sz="1205">
                <a:solidFill>
                  <a:srgbClr val="188038"/>
                </a:solidFill>
                <a:latin typeface="Roboto Mono"/>
                <a:ea typeface="Roboto Mono"/>
                <a:cs typeface="Roboto Mono"/>
                <a:sym typeface="Roboto Mono"/>
              </a:rPr>
              <a:t>classification_report</a:t>
            </a:r>
            <a:endParaRPr sz="1205">
              <a:solidFill>
                <a:srgbClr val="188038"/>
              </a:solidFill>
              <a:latin typeface="Roboto Mono"/>
              <a:ea typeface="Roboto Mono"/>
              <a:cs typeface="Roboto Mono"/>
              <a:sym typeface="Roboto Mono"/>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Compared precision, recall, and F1-score across classifiers</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b="1" lang="en-US" sz="1205">
                <a:solidFill>
                  <a:schemeClr val="dk1"/>
                </a:solidFill>
              </a:rPr>
              <a:t>Hyperparameter Tuning</a:t>
            </a:r>
            <a:endParaRPr b="1"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Applied </a:t>
            </a:r>
            <a:r>
              <a:rPr lang="en-US" sz="1205">
                <a:solidFill>
                  <a:srgbClr val="188038"/>
                </a:solidFill>
                <a:latin typeface="Roboto Mono"/>
                <a:ea typeface="Roboto Mono"/>
                <a:cs typeface="Roboto Mono"/>
                <a:sym typeface="Roboto Mono"/>
              </a:rPr>
              <a:t>GridSearchCV</a:t>
            </a:r>
            <a:r>
              <a:rPr lang="en-US" sz="1205">
                <a:solidFill>
                  <a:schemeClr val="dk1"/>
                </a:solidFill>
              </a:rPr>
              <a:t> to optimize parameters for each model</a:t>
            </a:r>
            <a:endParaRPr sz="1205">
              <a:solidFill>
                <a:schemeClr val="dk1"/>
              </a:solidFill>
            </a:endParaRPr>
          </a:p>
          <a:p>
            <a:pPr indent="-305117" lvl="1" marL="914400" rtl="0" algn="l">
              <a:lnSpc>
                <a:spcPct val="95000"/>
              </a:lnSpc>
              <a:spcBef>
                <a:spcPts val="0"/>
              </a:spcBef>
              <a:spcAft>
                <a:spcPts val="0"/>
              </a:spcAft>
              <a:buClr>
                <a:schemeClr val="dk1"/>
              </a:buClr>
              <a:buSzPts val="1205"/>
              <a:buChar char="○"/>
            </a:pPr>
            <a:r>
              <a:rPr lang="en-US" sz="1205">
                <a:solidFill>
                  <a:schemeClr val="dk1"/>
                </a:solidFill>
              </a:rPr>
              <a:t>Selected best-performing configuration based on cross-validation scores</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b="1" lang="en-US" sz="1205">
                <a:solidFill>
                  <a:schemeClr val="dk1"/>
                </a:solidFill>
              </a:rPr>
              <a:t>Model Selection</a:t>
            </a:r>
            <a:endParaRPr b="1" sz="1205">
              <a:solidFill>
                <a:schemeClr val="dk1"/>
              </a:solidFill>
            </a:endParaRPr>
          </a:p>
          <a:p>
            <a:pPr indent="-305117" lvl="0" marL="457200" rtl="0" algn="l">
              <a:lnSpc>
                <a:spcPct val="95000"/>
              </a:lnSpc>
              <a:spcBef>
                <a:spcPts val="0"/>
              </a:spcBef>
              <a:spcAft>
                <a:spcPts val="0"/>
              </a:spcAft>
              <a:buClr>
                <a:schemeClr val="dk1"/>
              </a:buClr>
              <a:buSzPts val="1205"/>
              <a:buChar char="●"/>
            </a:pPr>
            <a:r>
              <a:rPr lang="en-US" sz="1205">
                <a:solidFill>
                  <a:schemeClr val="dk1"/>
                </a:solidFill>
              </a:rPr>
              <a:t>Identified </a:t>
            </a:r>
            <a:r>
              <a:rPr b="1" lang="en-US" sz="1205">
                <a:solidFill>
                  <a:schemeClr val="dk1"/>
                </a:solidFill>
              </a:rPr>
              <a:t>Support Vector Machine (SVM)</a:t>
            </a:r>
            <a:r>
              <a:rPr lang="en-US" sz="1205">
                <a:solidFill>
                  <a:schemeClr val="dk1"/>
                </a:solidFill>
              </a:rPr>
              <a:t> as the best-performing model</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lang="en-US" sz="1205">
                <a:solidFill>
                  <a:schemeClr val="dk1"/>
                </a:solidFill>
              </a:rPr>
              <a:t>Achieved highest accuracy and balanced performance across metrics</a:t>
            </a:r>
            <a:endParaRPr sz="1205">
              <a:solidFill>
                <a:schemeClr val="dk1"/>
              </a:solidFill>
            </a:endParaRPr>
          </a:p>
          <a:p>
            <a:pPr indent="-50800" lvl="0" marL="228600" marR="0" rtl="0" algn="l">
              <a:lnSpc>
                <a:spcPct val="70000"/>
              </a:lnSpc>
              <a:spcBef>
                <a:spcPts val="1200"/>
              </a:spcBef>
              <a:spcAft>
                <a:spcPts val="0"/>
              </a:spcAft>
              <a:buClr>
                <a:schemeClr val="dk1"/>
              </a:buClr>
              <a:buSzPts val="1540"/>
              <a:buFont typeface="Arial"/>
              <a:buNone/>
            </a:pPr>
            <a:r>
              <a:t/>
            </a:r>
            <a:endParaRPr sz="1210">
              <a:solidFill>
                <a:srgbClr val="292929"/>
              </a:solidFill>
            </a:endParaRPr>
          </a:p>
        </p:txBody>
      </p:sp>
      <p:sp>
        <p:nvSpPr>
          <p:cNvPr id="235" name="Google Shape;235;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35"/>
          <p:cNvSpPr txBox="1"/>
          <p:nvPr>
            <p:ph idx="1" type="body"/>
          </p:nvPr>
        </p:nvSpPr>
        <p:spPr>
          <a:xfrm>
            <a:off x="769999" y="1825625"/>
            <a:ext cx="11083500" cy="43512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None/>
            </a:pPr>
            <a:r>
              <a:rPr lang="en-US" sz="1205">
                <a:solidFill>
                  <a:schemeClr val="dk1"/>
                </a:solidFill>
              </a:rPr>
              <a:t>🔄 Flowchart of Classification Workflow</a:t>
            </a:r>
            <a:endParaRPr sz="1205">
              <a:solidFill>
                <a:schemeClr val="dk1"/>
              </a:solidFill>
            </a:endParaRPr>
          </a:p>
          <a:p>
            <a:pPr indent="0" lvl="0" marL="0" rtl="0" algn="l">
              <a:lnSpc>
                <a:spcPct val="95000"/>
              </a:lnSpc>
              <a:spcBef>
                <a:spcPts val="1200"/>
              </a:spcBef>
              <a:spcAft>
                <a:spcPts val="0"/>
              </a:spcAft>
              <a:buNone/>
            </a:pPr>
            <a:r>
              <a:rPr lang="en-US" sz="1205">
                <a:solidFill>
                  <a:schemeClr val="dk1"/>
                </a:solidFill>
              </a:rPr>
              <a:t>[Load Cleaned Dataset] → [Feature Selection &amp; Encoding] → [Split into Train/Test Sets] → [Train Multiple Classifiers] → [Evaluate with Accuracy &amp; F1-Score] → [Tune with GridSearchCV] → [Select Best Model: SVM]</a:t>
            </a:r>
            <a:endParaRPr sz="1205">
              <a:solidFill>
                <a:schemeClr val="dk1"/>
              </a:solidFill>
            </a:endParaRPr>
          </a:p>
          <a:p>
            <a:pPr indent="0" lvl="0" marL="0" rtl="0" algn="l">
              <a:lnSpc>
                <a:spcPct val="95000"/>
              </a:lnSpc>
              <a:spcBef>
                <a:spcPts val="1200"/>
              </a:spcBef>
              <a:spcAft>
                <a:spcPts val="0"/>
              </a:spcAft>
              <a:buNone/>
            </a:pPr>
            <a:r>
              <a:rPr b="1" lang="en-US" sz="1205">
                <a:solidFill>
                  <a:schemeClr val="dk1"/>
                </a:solidFill>
              </a:rPr>
              <a:t>External Reference for Peer Review</a:t>
            </a:r>
            <a:br>
              <a:rPr b="1" lang="en-US" sz="1205">
                <a:solidFill>
                  <a:schemeClr val="dk1"/>
                </a:solidFill>
              </a:rPr>
            </a:br>
            <a:r>
              <a:rPr lang="en-US" sz="1205">
                <a:solidFill>
                  <a:schemeClr val="dk1"/>
                </a:solidFill>
              </a:rPr>
              <a:t> 🔗 GitHub Notebook – LAB 8: Machine Learning Prediction</a:t>
            </a:r>
            <a:br>
              <a:rPr lang="en-US" sz="1205">
                <a:solidFill>
                  <a:schemeClr val="dk1"/>
                </a:solidFill>
              </a:rPr>
            </a:br>
            <a:r>
              <a:rPr lang="en-US" sz="1205">
                <a:solidFill>
                  <a:schemeClr val="dk1"/>
                </a:solidFill>
                <a:uFill>
                  <a:noFill/>
                </a:uFill>
                <a:hlinkClick r:id="rId4">
                  <a:extLst>
                    <a:ext uri="{A12FA001-AC4F-418D-AE19-62706E023703}">
                      <ahyp:hlinkClr val="tx"/>
                    </a:ext>
                  </a:extLst>
                </a:hlinkClick>
              </a:rPr>
              <a:t> </a:t>
            </a:r>
            <a:r>
              <a:rPr lang="en-US" sz="1205" u="sng">
                <a:solidFill>
                  <a:schemeClr val="hlink"/>
                </a:solidFill>
                <a:hlinkClick r:id="rId5"/>
              </a:rPr>
              <a:t>LAB-8 Complete the Machine Learning Prediction_code</a:t>
            </a:r>
            <a:endParaRPr sz="1205" u="sng">
              <a:solidFill>
                <a:schemeClr val="hlink"/>
              </a:solidFill>
            </a:endParaRPr>
          </a:p>
          <a:p>
            <a:pPr indent="0" lvl="0" marL="0" rtl="0" algn="l">
              <a:lnSpc>
                <a:spcPct val="95000"/>
              </a:lnSpc>
              <a:spcBef>
                <a:spcPts val="1200"/>
              </a:spcBef>
              <a:spcAft>
                <a:spcPts val="0"/>
              </a:spcAft>
              <a:buNone/>
            </a:pPr>
            <a:r>
              <a:rPr lang="en-US" sz="1205">
                <a:solidFill>
                  <a:schemeClr val="dk1"/>
                </a:solidFill>
              </a:rPr>
              <a:t>Includes:</a:t>
            </a:r>
            <a:endParaRPr sz="1205">
              <a:solidFill>
                <a:schemeClr val="dk1"/>
              </a:solidFill>
            </a:endParaRPr>
          </a:p>
          <a:p>
            <a:pPr indent="-305117" lvl="0" marL="457200" rtl="0" algn="l">
              <a:lnSpc>
                <a:spcPct val="95000"/>
              </a:lnSpc>
              <a:spcBef>
                <a:spcPts val="1200"/>
              </a:spcBef>
              <a:spcAft>
                <a:spcPts val="0"/>
              </a:spcAft>
              <a:buClr>
                <a:schemeClr val="dk1"/>
              </a:buClr>
              <a:buSzPts val="1205"/>
              <a:buChar char="●"/>
            </a:pPr>
            <a:r>
              <a:rPr lang="en-US" sz="1205">
                <a:solidFill>
                  <a:schemeClr val="dk1"/>
                </a:solidFill>
              </a:rPr>
              <a:t>Executed code cells for training and evaluation</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lang="en-US" sz="1205">
                <a:solidFill>
                  <a:schemeClr val="dk1"/>
                </a:solidFill>
              </a:rPr>
              <a:t>Output metrics and confusion matrices</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lang="en-US" sz="1205">
                <a:solidFill>
                  <a:schemeClr val="dk1"/>
                </a:solidFill>
              </a:rPr>
              <a:t>Markdown explanations for each modeling step</a:t>
            </a:r>
            <a:endParaRPr sz="1205">
              <a:solidFill>
                <a:schemeClr val="dk1"/>
              </a:solidFill>
            </a:endParaRPr>
          </a:p>
          <a:p>
            <a:pPr indent="-305117" lvl="0" marL="457200" rtl="0" algn="l">
              <a:lnSpc>
                <a:spcPct val="95000"/>
              </a:lnSpc>
              <a:spcBef>
                <a:spcPts val="0"/>
              </a:spcBef>
              <a:spcAft>
                <a:spcPts val="0"/>
              </a:spcAft>
              <a:buClr>
                <a:schemeClr val="dk1"/>
              </a:buClr>
              <a:buSzPts val="1205"/>
              <a:buChar char="●"/>
            </a:pPr>
            <a:r>
              <a:rPr lang="en-US" sz="1205">
                <a:solidFill>
                  <a:schemeClr val="dk1"/>
                </a:solidFill>
              </a:rPr>
              <a:t>Final model selection with justification</a:t>
            </a:r>
            <a:endParaRPr sz="1205">
              <a:solidFill>
                <a:schemeClr val="dk1"/>
              </a:solidFill>
            </a:endParaRPr>
          </a:p>
          <a:p>
            <a:pPr indent="-50800" lvl="0" marL="228600" marR="0" rtl="0" algn="l">
              <a:lnSpc>
                <a:spcPct val="70000"/>
              </a:lnSpc>
              <a:spcBef>
                <a:spcPts val="1200"/>
              </a:spcBef>
              <a:spcAft>
                <a:spcPts val="0"/>
              </a:spcAft>
              <a:buClr>
                <a:schemeClr val="dk1"/>
              </a:buClr>
              <a:buSzPts val="1540"/>
              <a:buFont typeface="Arial"/>
              <a:buNone/>
            </a:pPr>
            <a:r>
              <a:t/>
            </a:r>
            <a:endParaRPr sz="1210">
              <a:solidFill>
                <a:srgbClr val="292929"/>
              </a:solidFill>
            </a:endParaRPr>
          </a:p>
          <a:p>
            <a:pPr indent="-50800" lvl="0" marL="228600" marR="0" rtl="0" algn="l">
              <a:lnSpc>
                <a:spcPct val="70000"/>
              </a:lnSpc>
              <a:spcBef>
                <a:spcPts val="1000"/>
              </a:spcBef>
              <a:spcAft>
                <a:spcPts val="0"/>
              </a:spcAft>
              <a:buClr>
                <a:schemeClr val="dk1"/>
              </a:buClr>
              <a:buSzPts val="1540"/>
              <a:buFont typeface="Arial"/>
              <a:buNone/>
            </a:pPr>
            <a:r>
              <a:t/>
            </a:r>
            <a:endParaRPr sz="1210">
              <a:solidFill>
                <a:srgbClr val="292929"/>
              </a:solidFill>
            </a:endParaRPr>
          </a:p>
          <a:p>
            <a:pPr indent="-50800" lvl="0" marL="228600" marR="0" rtl="0" algn="l">
              <a:lnSpc>
                <a:spcPct val="70000"/>
              </a:lnSpc>
              <a:spcBef>
                <a:spcPts val="1000"/>
              </a:spcBef>
              <a:spcAft>
                <a:spcPts val="0"/>
              </a:spcAft>
              <a:buClr>
                <a:schemeClr val="dk1"/>
              </a:buClr>
              <a:buSzPts val="1540"/>
              <a:buFont typeface="Arial"/>
              <a:buNone/>
            </a:pPr>
            <a:r>
              <a:t/>
            </a:r>
            <a:endParaRPr sz="1210">
              <a:solidFill>
                <a:srgbClr val="292929"/>
              </a:solidFill>
            </a:endParaRPr>
          </a:p>
          <a:p>
            <a:pPr indent="-50800" lvl="0" marL="228600" marR="0" rtl="0" algn="l">
              <a:lnSpc>
                <a:spcPct val="70000"/>
              </a:lnSpc>
              <a:spcBef>
                <a:spcPts val="1000"/>
              </a:spcBef>
              <a:spcAft>
                <a:spcPts val="0"/>
              </a:spcAft>
              <a:buClr>
                <a:schemeClr val="dk1"/>
              </a:buClr>
              <a:buSzPts val="1540"/>
              <a:buFont typeface="Arial"/>
              <a:buNone/>
            </a:pPr>
            <a:r>
              <a:t/>
            </a:r>
            <a:endParaRPr sz="1210">
              <a:solidFill>
                <a:srgbClr val="292929"/>
              </a:solidFill>
            </a:endParaRPr>
          </a:p>
          <a:p>
            <a:pPr indent="0" lvl="0" marL="0" rtl="0" algn="l">
              <a:lnSpc>
                <a:spcPct val="95000"/>
              </a:lnSpc>
              <a:spcBef>
                <a:spcPts val="1200"/>
              </a:spcBef>
              <a:spcAft>
                <a:spcPts val="0"/>
              </a:spcAft>
              <a:buClr>
                <a:schemeClr val="dk1"/>
              </a:buClr>
              <a:buSzPts val="1100"/>
              <a:buFont typeface="Arial"/>
              <a:buNone/>
            </a:pPr>
            <a:r>
              <a:rPr lang="en-US" sz="1205">
                <a:solidFill>
                  <a:schemeClr val="dk1"/>
                </a:solidFill>
              </a:rPr>
              <a:t>📌 This classification pipeline ensures reproducibility, auditability, and strategic insight for institutional reporting and mentoring.</a:t>
            </a:r>
            <a:endParaRPr sz="1205">
              <a:solidFill>
                <a:schemeClr val="dk1"/>
              </a:solidFill>
            </a:endParaRPr>
          </a:p>
          <a:p>
            <a:pPr indent="-50800" lvl="0" marL="228600" marR="0" rtl="0" algn="l">
              <a:lnSpc>
                <a:spcPct val="70000"/>
              </a:lnSpc>
              <a:spcBef>
                <a:spcPts val="1200"/>
              </a:spcBef>
              <a:spcAft>
                <a:spcPts val="0"/>
              </a:spcAft>
              <a:buClr>
                <a:schemeClr val="dk1"/>
              </a:buClr>
              <a:buSzPts val="1540"/>
              <a:buFont typeface="Arial"/>
              <a:buNone/>
            </a:pPr>
            <a:r>
              <a:t/>
            </a:r>
            <a:endParaRPr sz="1210">
              <a:solidFill>
                <a:srgbClr val="292929"/>
              </a:solidFill>
            </a:endParaRPr>
          </a:p>
        </p:txBody>
      </p:sp>
      <p:sp>
        <p:nvSpPr>
          <p:cNvPr id="242" name="Google Shape;242;p3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Predictive Analysis (Classification)</a:t>
            </a:r>
            <a:endParaRPr/>
          </a:p>
        </p:txBody>
      </p:sp>
      <p:pic>
        <p:nvPicPr>
          <p:cNvPr id="243" name="Google Shape;243;p35"/>
          <p:cNvPicPr preferRelativeResize="0"/>
          <p:nvPr/>
        </p:nvPicPr>
        <p:blipFill>
          <a:blip r:embed="rId6">
            <a:alphaModFix/>
          </a:blip>
          <a:stretch>
            <a:fillRect/>
          </a:stretch>
        </p:blipFill>
        <p:spPr>
          <a:xfrm>
            <a:off x="7795123" y="2710450"/>
            <a:ext cx="3805925" cy="236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50" name="Google Shape;25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38"/>
          <p:cNvSpPr txBox="1"/>
          <p:nvPr>
            <p:ph idx="1" type="body"/>
          </p:nvPr>
        </p:nvSpPr>
        <p:spPr>
          <a:xfrm>
            <a:off x="878698" y="1344900"/>
            <a:ext cx="3932100" cy="38115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770"/>
              <a:buNone/>
            </a:pPr>
            <a:r>
              <a:rPr b="1" lang="en-US" sz="1100">
                <a:solidFill>
                  <a:schemeClr val="dk1"/>
                </a:solidFill>
              </a:rPr>
              <a:t>Screenshot Description</a:t>
            </a:r>
            <a:r>
              <a:rPr lang="en-US" sz="1100">
                <a:solidFill>
                  <a:schemeClr val="dk1"/>
                </a:solidFill>
              </a:rPr>
              <a:t> This scatter plot visualizes SpaceX launch outcomes across different flight numbers and launch sites.</a:t>
            </a:r>
            <a:endParaRPr sz="1100">
              <a:solidFill>
                <a:schemeClr val="dk1"/>
              </a:solidFill>
            </a:endParaRPr>
          </a:p>
          <a:p>
            <a:pPr indent="-298450" lvl="0" marL="457200" rtl="0" algn="l">
              <a:lnSpc>
                <a:spcPct val="105000"/>
              </a:lnSpc>
              <a:spcBef>
                <a:spcPts val="1200"/>
              </a:spcBef>
              <a:spcAft>
                <a:spcPts val="0"/>
              </a:spcAft>
              <a:buClr>
                <a:schemeClr val="dk1"/>
              </a:buClr>
              <a:buSzPts val="1100"/>
              <a:buChar char="●"/>
            </a:pPr>
            <a:r>
              <a:rPr b="1" lang="en-US" sz="1100">
                <a:solidFill>
                  <a:schemeClr val="dk1"/>
                </a:solidFill>
              </a:rPr>
              <a:t>X-axis</a:t>
            </a:r>
            <a:r>
              <a:rPr lang="en-US" sz="1100">
                <a:solidFill>
                  <a:schemeClr val="dk1"/>
                </a:solidFill>
              </a:rPr>
              <a:t>: Flight Number (chronological mission index)</a:t>
            </a:r>
            <a:endParaRPr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Y-axis</a:t>
            </a:r>
            <a:r>
              <a:rPr lang="en-US" sz="1100">
                <a:solidFill>
                  <a:schemeClr val="dk1"/>
                </a:solidFill>
              </a:rPr>
              <a:t>: Launch Site</a:t>
            </a:r>
            <a:endParaRPr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Color-coded by Class</a:t>
            </a:r>
            <a:r>
              <a:rPr lang="en-US" sz="1100">
                <a:solidFill>
                  <a:schemeClr val="dk1"/>
                </a:solidFill>
              </a:rPr>
              <a:t>:</a:t>
            </a:r>
            <a:endParaRPr sz="1100">
              <a:solidFill>
                <a:schemeClr val="dk1"/>
              </a:solidFill>
            </a:endParaRPr>
          </a:p>
          <a:p>
            <a:pPr indent="-298450" lvl="1" marL="914400" rtl="0" algn="l">
              <a:lnSpc>
                <a:spcPct val="105000"/>
              </a:lnSpc>
              <a:spcBef>
                <a:spcPts val="0"/>
              </a:spcBef>
              <a:spcAft>
                <a:spcPts val="0"/>
              </a:spcAft>
              <a:buClr>
                <a:schemeClr val="dk1"/>
              </a:buClr>
              <a:buSzPts val="1100"/>
              <a:buChar char="○"/>
            </a:pPr>
            <a:r>
              <a:rPr lang="en-US" sz="1100">
                <a:solidFill>
                  <a:schemeClr val="dk1"/>
                </a:solidFill>
              </a:rPr>
              <a:t>🟦 Blue = Failure (Class 0)</a:t>
            </a:r>
            <a:endParaRPr sz="1100">
              <a:solidFill>
                <a:schemeClr val="dk1"/>
              </a:solidFill>
            </a:endParaRPr>
          </a:p>
          <a:p>
            <a:pPr indent="-298450" lvl="1" marL="914400" rtl="0" algn="l">
              <a:lnSpc>
                <a:spcPct val="105000"/>
              </a:lnSpc>
              <a:spcBef>
                <a:spcPts val="0"/>
              </a:spcBef>
              <a:spcAft>
                <a:spcPts val="0"/>
              </a:spcAft>
              <a:buClr>
                <a:schemeClr val="dk1"/>
              </a:buClr>
              <a:buSzPts val="1100"/>
              <a:buChar char="○"/>
            </a:pPr>
            <a:r>
              <a:rPr lang="en-US" sz="1100">
                <a:solidFill>
                  <a:schemeClr val="dk1"/>
                </a:solidFill>
              </a:rPr>
              <a:t>🟧 Orange = Success (Class 1)</a:t>
            </a:r>
            <a:endParaRPr sz="1100">
              <a:solidFill>
                <a:schemeClr val="dk1"/>
              </a:solidFill>
            </a:endParaRPr>
          </a:p>
          <a:p>
            <a:pPr indent="0" lvl="0" marL="0" rtl="0" algn="l">
              <a:lnSpc>
                <a:spcPct val="105000"/>
              </a:lnSpc>
              <a:spcBef>
                <a:spcPts val="1200"/>
              </a:spcBef>
              <a:spcAft>
                <a:spcPts val="0"/>
              </a:spcAft>
              <a:buSzPts val="770"/>
              <a:buNone/>
            </a:pPr>
            <a:r>
              <a:rPr b="1" lang="en-US" sz="1100">
                <a:solidFill>
                  <a:schemeClr val="dk1"/>
                </a:solidFill>
              </a:rPr>
              <a:t>Launch Sites Compared</a:t>
            </a:r>
            <a:endParaRPr b="1" sz="1100">
              <a:solidFill>
                <a:schemeClr val="dk1"/>
              </a:solidFill>
            </a:endParaRPr>
          </a:p>
          <a:p>
            <a:pPr indent="-298450" lvl="0" marL="457200" rtl="0" algn="l">
              <a:lnSpc>
                <a:spcPct val="105000"/>
              </a:lnSpc>
              <a:spcBef>
                <a:spcPts val="1200"/>
              </a:spcBef>
              <a:spcAft>
                <a:spcPts val="0"/>
              </a:spcAft>
              <a:buClr>
                <a:schemeClr val="dk1"/>
              </a:buClr>
              <a:buSzPts val="1100"/>
              <a:buChar char="●"/>
            </a:pPr>
            <a:r>
              <a:rPr b="1" lang="en-US" sz="1100">
                <a:solidFill>
                  <a:schemeClr val="dk1"/>
                </a:solidFill>
              </a:rPr>
              <a:t>CCAFS SLC 40</a:t>
            </a:r>
            <a:endParaRPr b="1"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VAFB SLC 4E</a:t>
            </a:r>
            <a:endParaRPr b="1"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KSC LC 39A</a:t>
            </a:r>
            <a:endParaRPr b="1" sz="1100">
              <a:solidFill>
                <a:schemeClr val="dk1"/>
              </a:solidFill>
            </a:endParaRPr>
          </a:p>
          <a:p>
            <a:pPr indent="0" lvl="0" marL="0" rtl="0" algn="l">
              <a:lnSpc>
                <a:spcPct val="105000"/>
              </a:lnSpc>
              <a:spcBef>
                <a:spcPts val="1200"/>
              </a:spcBef>
              <a:spcAft>
                <a:spcPts val="0"/>
              </a:spcAft>
              <a:buSzPts val="770"/>
              <a:buNone/>
            </a:pPr>
            <a:r>
              <a:rPr b="1" lang="en-US" sz="1100">
                <a:solidFill>
                  <a:schemeClr val="dk1"/>
                </a:solidFill>
              </a:rPr>
              <a:t>Key Observations</a:t>
            </a:r>
            <a:endParaRPr b="1" sz="1100">
              <a:solidFill>
                <a:schemeClr val="dk1"/>
              </a:solidFill>
            </a:endParaRPr>
          </a:p>
          <a:p>
            <a:pPr indent="-298450" lvl="0" marL="457200" rtl="0" algn="l">
              <a:lnSpc>
                <a:spcPct val="105000"/>
              </a:lnSpc>
              <a:spcBef>
                <a:spcPts val="1200"/>
              </a:spcBef>
              <a:spcAft>
                <a:spcPts val="0"/>
              </a:spcAft>
              <a:buClr>
                <a:schemeClr val="dk1"/>
              </a:buClr>
              <a:buSzPts val="1100"/>
              <a:buChar char="●"/>
            </a:pPr>
            <a:r>
              <a:rPr b="1" lang="en-US" sz="1100">
                <a:solidFill>
                  <a:schemeClr val="dk1"/>
                </a:solidFill>
              </a:rPr>
              <a:t>CCAFS SLC 40</a:t>
            </a:r>
            <a:r>
              <a:rPr lang="en-US" sz="1100">
                <a:solidFill>
                  <a:schemeClr val="dk1"/>
                </a:solidFill>
              </a:rPr>
              <a:t> shows a wide spread of flight numbers, indicating long-term operational use and evolving reliability.</a:t>
            </a:r>
            <a:endParaRPr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KSC LC 39A</a:t>
            </a:r>
            <a:r>
              <a:rPr lang="en-US" sz="1100">
                <a:solidFill>
                  <a:schemeClr val="dk1"/>
                </a:solidFill>
              </a:rPr>
              <a:t> appears in later flight numbers, suggesting it was introduced after SpaceX gained experience.</a:t>
            </a:r>
            <a:endParaRPr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VAFB SLC 4E</a:t>
            </a:r>
            <a:r>
              <a:rPr lang="en-US" sz="1100">
                <a:solidFill>
                  <a:schemeClr val="dk1"/>
                </a:solidFill>
              </a:rPr>
              <a:t> has fewer launches, possibly due to mission type or geographic constraints.</a:t>
            </a:r>
            <a:endParaRPr sz="1100">
              <a:solidFill>
                <a:schemeClr val="dk1"/>
              </a:solidFill>
            </a:endParaRPr>
          </a:p>
          <a:p>
            <a:pPr indent="-298450" lvl="0" marL="457200" rtl="0" algn="l">
              <a:lnSpc>
                <a:spcPct val="105000"/>
              </a:lnSpc>
              <a:spcBef>
                <a:spcPts val="0"/>
              </a:spcBef>
              <a:spcAft>
                <a:spcPts val="0"/>
              </a:spcAft>
              <a:buClr>
                <a:schemeClr val="dk1"/>
              </a:buClr>
              <a:buSzPts val="1100"/>
              <a:buChar char="●"/>
            </a:pPr>
            <a:r>
              <a:rPr b="1" lang="en-US" sz="1100">
                <a:solidFill>
                  <a:schemeClr val="dk1"/>
                </a:solidFill>
              </a:rPr>
              <a:t>Success Trends</a:t>
            </a:r>
            <a:r>
              <a:rPr lang="en-US" sz="1100">
                <a:solidFill>
                  <a:schemeClr val="dk1"/>
                </a:solidFill>
              </a:rPr>
              <a:t>: Orange points increase with higher flight numbers, reflecting institutional learning and improved outcomes over time.</a:t>
            </a:r>
            <a:endParaRPr sz="1100">
              <a:solidFill>
                <a:schemeClr val="dk1"/>
              </a:solidFill>
            </a:endParaRPr>
          </a:p>
          <a:p>
            <a:pPr indent="-186690" lvl="0" marL="228600" marR="0" rtl="0" algn="l">
              <a:lnSpc>
                <a:spcPct val="90000"/>
              </a:lnSpc>
              <a:spcBef>
                <a:spcPts val="1400"/>
              </a:spcBef>
              <a:spcAft>
                <a:spcPts val="0"/>
              </a:spcAft>
              <a:buClr>
                <a:srgbClr val="292929"/>
              </a:buClr>
              <a:buSzPts val="1540"/>
              <a:buChar char="•"/>
            </a:pPr>
            <a:r>
              <a:t/>
            </a:r>
            <a:endParaRPr sz="1540">
              <a:solidFill>
                <a:srgbClr val="292929"/>
              </a:solidFill>
            </a:endParaRPr>
          </a:p>
        </p:txBody>
      </p:sp>
      <p:sp>
        <p:nvSpPr>
          <p:cNvPr id="263" name="Google Shape;263;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64" name="Google Shape;264;p38"/>
          <p:cNvPicPr preferRelativeResize="0"/>
          <p:nvPr/>
        </p:nvPicPr>
        <p:blipFill>
          <a:blip r:embed="rId4">
            <a:alphaModFix/>
          </a:blip>
          <a:stretch>
            <a:fillRect/>
          </a:stretch>
        </p:blipFill>
        <p:spPr>
          <a:xfrm>
            <a:off x="4963198" y="1492424"/>
            <a:ext cx="7076402" cy="3516456"/>
          </a:xfrm>
          <a:prstGeom prst="rect">
            <a:avLst/>
          </a:prstGeom>
          <a:noFill/>
          <a:ln>
            <a:noFill/>
          </a:ln>
        </p:spPr>
      </p:pic>
      <p:sp>
        <p:nvSpPr>
          <p:cNvPr id="265" name="Google Shape;265;p38"/>
          <p:cNvSpPr txBox="1"/>
          <p:nvPr>
            <p:ph idx="2" type="body"/>
          </p:nvPr>
        </p:nvSpPr>
        <p:spPr>
          <a:xfrm>
            <a:off x="5840850" y="5413600"/>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005">
                <a:solidFill>
                  <a:schemeClr val="dk1"/>
                </a:solidFill>
              </a:rPr>
              <a:t>This visualization helps correlate launch experience with site-specific performance. It supports decisions around infrastructure scaling, reliability forecasting, and booster deployment strategy.</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39"/>
          <p:cNvSpPr txBox="1"/>
          <p:nvPr>
            <p:ph idx="1" type="body"/>
          </p:nvPr>
        </p:nvSpPr>
        <p:spPr>
          <a:xfrm>
            <a:off x="550561" y="1523257"/>
            <a:ext cx="3932100" cy="38115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SzPts val="770"/>
              <a:buNone/>
            </a:pPr>
            <a:r>
              <a:rPr b="1" lang="en-US" sz="1380">
                <a:solidFill>
                  <a:schemeClr val="dk1"/>
                </a:solidFill>
              </a:rPr>
              <a:t>Screenshot Description</a:t>
            </a:r>
            <a:endParaRPr sz="1380">
              <a:solidFill>
                <a:schemeClr val="dk1"/>
              </a:solidFill>
            </a:endParaRPr>
          </a:p>
          <a:p>
            <a:pPr indent="0" lvl="0" marL="0" rtl="0" algn="l">
              <a:lnSpc>
                <a:spcPct val="115000"/>
              </a:lnSpc>
              <a:spcBef>
                <a:spcPts val="1200"/>
              </a:spcBef>
              <a:spcAft>
                <a:spcPts val="0"/>
              </a:spcAft>
              <a:buNone/>
            </a:pPr>
            <a:r>
              <a:rPr lang="en-US" sz="1100">
                <a:solidFill>
                  <a:schemeClr val="dk1"/>
                </a:solidFill>
              </a:rPr>
              <a:t>This scatter plot displays the distribution of payload mass (in kilograms) on the X-axis, and the launch sites on the Y-axis. Each point represents a SpaceX mission, color-coded by launch outcome class: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Blue (0)</a:t>
            </a:r>
            <a:r>
              <a:rPr lang="en-US" sz="1100">
                <a:solidFill>
                  <a:schemeClr val="dk1"/>
                </a:solidFill>
              </a:rPr>
              <a:t> = Failure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Orange (1)</a:t>
            </a:r>
            <a:r>
              <a:rPr lang="en-US" sz="1100">
                <a:solidFill>
                  <a:schemeClr val="dk1"/>
                </a:solidFill>
              </a:rPr>
              <a:t> = Success</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Launch Sites Visualized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CCAFS SLC 40</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VAFB SLC 4E</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KSC LC 39A</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Key Observations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VAFB SLC 4E</a:t>
            </a:r>
            <a:r>
              <a:rPr lang="en-US" sz="1100">
                <a:solidFill>
                  <a:schemeClr val="dk1"/>
                </a:solidFill>
              </a:rPr>
              <a:t> shows no launches with payloads above 10,000 kg, suggesting operational constraints or mission type limitations.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KSC LC 39A</a:t>
            </a:r>
            <a:r>
              <a:rPr lang="en-US" sz="1100">
                <a:solidFill>
                  <a:schemeClr val="dk1"/>
                </a:solidFill>
              </a:rPr>
              <a:t> handles heavier payloads more frequently, indicating higher launch capacity or more complex missions.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CCAFS SLC 40</a:t>
            </a:r>
            <a:r>
              <a:rPr lang="en-US" sz="1100">
                <a:solidFill>
                  <a:schemeClr val="dk1"/>
                </a:solidFill>
              </a:rPr>
              <a:t> presents a wide range of payloads, reflecting diverse mission profiles and technical flexibility.</a:t>
            </a:r>
            <a:endParaRPr sz="1100">
              <a:solidFill>
                <a:schemeClr val="dk1"/>
              </a:solidFill>
            </a:endParaRPr>
          </a:p>
          <a:p>
            <a:pPr indent="0" lvl="0" marL="0" marR="0" rtl="0" algn="l">
              <a:lnSpc>
                <a:spcPct val="90000"/>
              </a:lnSpc>
              <a:spcBef>
                <a:spcPts val="1400"/>
              </a:spcBef>
              <a:spcAft>
                <a:spcPts val="0"/>
              </a:spcAft>
              <a:buNone/>
            </a:pPr>
            <a:r>
              <a:t/>
            </a:r>
            <a:endParaRPr sz="1540">
              <a:solidFill>
                <a:srgbClr val="292929"/>
              </a:solidFill>
            </a:endParaRPr>
          </a:p>
        </p:txBody>
      </p:sp>
      <p:sp>
        <p:nvSpPr>
          <p:cNvPr id="272" name="Google Shape;27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3" name="Google Shape;273;p39"/>
          <p:cNvPicPr preferRelativeResize="0"/>
          <p:nvPr/>
        </p:nvPicPr>
        <p:blipFill>
          <a:blip r:embed="rId4">
            <a:alphaModFix/>
          </a:blip>
          <a:stretch>
            <a:fillRect/>
          </a:stretch>
        </p:blipFill>
        <p:spPr>
          <a:xfrm>
            <a:off x="5123026" y="1446000"/>
            <a:ext cx="6046901" cy="4092225"/>
          </a:xfrm>
          <a:prstGeom prst="rect">
            <a:avLst/>
          </a:prstGeom>
          <a:noFill/>
          <a:ln>
            <a:noFill/>
          </a:ln>
        </p:spPr>
      </p:pic>
      <p:sp>
        <p:nvSpPr>
          <p:cNvPr id="274" name="Google Shape;274;p39"/>
          <p:cNvSpPr txBox="1"/>
          <p:nvPr>
            <p:ph idx="2" type="body"/>
          </p:nvPr>
        </p:nvSpPr>
        <p:spPr>
          <a:xfrm>
            <a:off x="5462400" y="5896525"/>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005">
                <a:solidFill>
                  <a:schemeClr val="dk1"/>
                </a:solidFill>
              </a:rPr>
              <a:t>This visualization helps assess the reliability of different orbital profiles, guiding institutional decisions on mission planning, booster selection, and risk management. It also supports model feature selection by highlighting orbit type as a predictive variable.</a:t>
            </a:r>
            <a:r>
              <a:rPr lang="en-US" sz="1005">
                <a:solidFill>
                  <a:schemeClr val="dk1"/>
                </a:solidFill>
              </a:rPr>
              <a:t>.</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40"/>
          <p:cNvSpPr txBox="1"/>
          <p:nvPr>
            <p:ph idx="1" type="body"/>
          </p:nvPr>
        </p:nvSpPr>
        <p:spPr>
          <a:xfrm>
            <a:off x="770011" y="1358627"/>
            <a:ext cx="3932100" cy="38115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b="1" lang="en-US" sz="1005">
                <a:solidFill>
                  <a:schemeClr val="dk1"/>
                </a:solidFill>
              </a:rPr>
              <a:t>Screenshot Description</a:t>
            </a:r>
            <a:r>
              <a:rPr lang="en-US" sz="1005">
                <a:solidFill>
                  <a:schemeClr val="dk1"/>
                </a:solidFill>
              </a:rPr>
              <a:t> This horizontal bar chart displays the launch success rate for each orbital destination.</a:t>
            </a:r>
            <a:endParaRPr sz="1005">
              <a:solidFill>
                <a:schemeClr val="dk1"/>
              </a:solidFill>
            </a:endParaRPr>
          </a:p>
          <a:p>
            <a:pPr indent="-292417" lvl="0" marL="457200" rtl="0" algn="l">
              <a:lnSpc>
                <a:spcPct val="105000"/>
              </a:lnSpc>
              <a:spcBef>
                <a:spcPts val="1200"/>
              </a:spcBef>
              <a:spcAft>
                <a:spcPts val="0"/>
              </a:spcAft>
              <a:buClr>
                <a:schemeClr val="dk1"/>
              </a:buClr>
              <a:buSzPts val="1005"/>
              <a:buChar char="●"/>
            </a:pPr>
            <a:r>
              <a:rPr b="1" lang="en-US" sz="1005">
                <a:solidFill>
                  <a:schemeClr val="dk1"/>
                </a:solidFill>
              </a:rPr>
              <a:t>X-axis</a:t>
            </a:r>
            <a:r>
              <a:rPr lang="en-US" sz="1005">
                <a:solidFill>
                  <a:schemeClr val="dk1"/>
                </a:solidFill>
              </a:rPr>
              <a:t>: Success Rate (percentage of successful launches)</a:t>
            </a:r>
            <a:endParaRPr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Y-axis</a:t>
            </a:r>
            <a:r>
              <a:rPr lang="en-US" sz="1005">
                <a:solidFill>
                  <a:schemeClr val="dk1"/>
                </a:solidFill>
              </a:rPr>
              <a:t>: Orbit Type</a:t>
            </a:r>
            <a:endParaRPr sz="1005">
              <a:solidFill>
                <a:schemeClr val="dk1"/>
              </a:solidFill>
            </a:endParaRPr>
          </a:p>
          <a:p>
            <a:pPr indent="-292417" lvl="0" marL="457200" rtl="0" algn="l">
              <a:lnSpc>
                <a:spcPct val="105000"/>
              </a:lnSpc>
              <a:spcBef>
                <a:spcPts val="0"/>
              </a:spcBef>
              <a:spcAft>
                <a:spcPts val="0"/>
              </a:spcAft>
              <a:buClr>
                <a:schemeClr val="dk1"/>
              </a:buClr>
              <a:buSzPts val="1005"/>
              <a:buChar char="●"/>
            </a:pPr>
            <a:r>
              <a:rPr lang="en-US" sz="1005">
                <a:solidFill>
                  <a:schemeClr val="dk1"/>
                </a:solidFill>
              </a:rPr>
              <a:t>Each bar represents a distinct orbit and is color-coded for clarity.</a:t>
            </a:r>
            <a:endParaRPr sz="1005">
              <a:solidFill>
                <a:schemeClr val="dk1"/>
              </a:solidFill>
            </a:endParaRPr>
          </a:p>
          <a:p>
            <a:pPr indent="0" lvl="0" marL="0" rtl="0" algn="l">
              <a:lnSpc>
                <a:spcPct val="105000"/>
              </a:lnSpc>
              <a:spcBef>
                <a:spcPts val="1200"/>
              </a:spcBef>
              <a:spcAft>
                <a:spcPts val="0"/>
              </a:spcAft>
              <a:buSzPts val="605"/>
              <a:buNone/>
            </a:pPr>
            <a:r>
              <a:rPr b="1" lang="en-US" sz="1005">
                <a:solidFill>
                  <a:schemeClr val="dk1"/>
                </a:solidFill>
              </a:rPr>
              <a:t>Orbit Types Compared</a:t>
            </a:r>
            <a:endParaRPr b="1" sz="1005">
              <a:solidFill>
                <a:schemeClr val="dk1"/>
              </a:solidFill>
            </a:endParaRPr>
          </a:p>
          <a:p>
            <a:pPr indent="-292417" lvl="0" marL="457200" rtl="0" algn="l">
              <a:lnSpc>
                <a:spcPct val="105000"/>
              </a:lnSpc>
              <a:spcBef>
                <a:spcPts val="1200"/>
              </a:spcBef>
              <a:spcAft>
                <a:spcPts val="0"/>
              </a:spcAft>
              <a:buClr>
                <a:schemeClr val="dk1"/>
              </a:buClr>
              <a:buSzPts val="1005"/>
              <a:buChar char="●"/>
            </a:pPr>
            <a:r>
              <a:rPr b="1" lang="en-US" sz="1005">
                <a:solidFill>
                  <a:schemeClr val="dk1"/>
                </a:solidFill>
              </a:rPr>
              <a:t>ES-L1</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GEO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HEO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SSO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VLEO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LEO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MEO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PO</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ISS</a:t>
            </a:r>
            <a:endParaRPr b="1"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GTO</a:t>
            </a:r>
            <a:endParaRPr b="1" sz="1005">
              <a:solidFill>
                <a:schemeClr val="dk1"/>
              </a:solidFill>
            </a:endParaRPr>
          </a:p>
          <a:p>
            <a:pPr indent="0" lvl="0" marL="0" rtl="0" algn="l">
              <a:lnSpc>
                <a:spcPct val="105000"/>
              </a:lnSpc>
              <a:spcBef>
                <a:spcPts val="1200"/>
              </a:spcBef>
              <a:spcAft>
                <a:spcPts val="0"/>
              </a:spcAft>
              <a:buSzPts val="605"/>
              <a:buNone/>
            </a:pPr>
            <a:r>
              <a:rPr b="1" lang="en-US" sz="1005">
                <a:solidFill>
                  <a:schemeClr val="dk1"/>
                </a:solidFill>
              </a:rPr>
              <a:t>Key Observations</a:t>
            </a:r>
            <a:endParaRPr b="1" sz="1005">
              <a:solidFill>
                <a:schemeClr val="dk1"/>
              </a:solidFill>
            </a:endParaRPr>
          </a:p>
          <a:p>
            <a:pPr indent="-292417" lvl="0" marL="457200" rtl="0" algn="l">
              <a:lnSpc>
                <a:spcPct val="105000"/>
              </a:lnSpc>
              <a:spcBef>
                <a:spcPts val="1200"/>
              </a:spcBef>
              <a:spcAft>
                <a:spcPts val="0"/>
              </a:spcAft>
              <a:buClr>
                <a:schemeClr val="dk1"/>
              </a:buClr>
              <a:buSzPts val="1005"/>
              <a:buChar char="●"/>
            </a:pPr>
            <a:r>
              <a:rPr b="1" lang="en-US" sz="1005">
                <a:solidFill>
                  <a:schemeClr val="dk1"/>
                </a:solidFill>
              </a:rPr>
              <a:t>ES-L1</a:t>
            </a:r>
            <a:r>
              <a:rPr lang="en-US" sz="1005">
                <a:solidFill>
                  <a:schemeClr val="dk1"/>
                </a:solidFill>
              </a:rPr>
              <a:t> shows the highest success rate, indicating strong reliability for deep-space missions.</a:t>
            </a:r>
            <a:endParaRPr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GEO and HEO</a:t>
            </a:r>
            <a:r>
              <a:rPr lang="en-US" sz="1005">
                <a:solidFill>
                  <a:schemeClr val="dk1"/>
                </a:solidFill>
              </a:rPr>
              <a:t> follow closely, suggesting robust performance in high-altitude orbits.</a:t>
            </a:r>
            <a:endParaRPr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SSO and LEO</a:t>
            </a:r>
            <a:r>
              <a:rPr lang="en-US" sz="1005">
                <a:solidFill>
                  <a:schemeClr val="dk1"/>
                </a:solidFill>
              </a:rPr>
              <a:t> maintain moderate success rates, reflecting frequent use and operational maturity.</a:t>
            </a:r>
            <a:endParaRPr sz="1005">
              <a:solidFill>
                <a:schemeClr val="dk1"/>
              </a:solidFill>
            </a:endParaRPr>
          </a:p>
          <a:p>
            <a:pPr indent="-292417" lvl="0" marL="457200" rtl="0" algn="l">
              <a:lnSpc>
                <a:spcPct val="105000"/>
              </a:lnSpc>
              <a:spcBef>
                <a:spcPts val="0"/>
              </a:spcBef>
              <a:spcAft>
                <a:spcPts val="0"/>
              </a:spcAft>
              <a:buClr>
                <a:schemeClr val="dk1"/>
              </a:buClr>
              <a:buSzPts val="1005"/>
              <a:buChar char="●"/>
            </a:pPr>
            <a:r>
              <a:rPr b="1" lang="en-US" sz="1005">
                <a:solidFill>
                  <a:schemeClr val="dk1"/>
                </a:solidFill>
              </a:rPr>
              <a:t>GTO</a:t>
            </a:r>
            <a:r>
              <a:rPr lang="en-US" sz="1005">
                <a:solidFill>
                  <a:schemeClr val="dk1"/>
                </a:solidFill>
              </a:rPr>
              <a:t> has the lowest success rate, possibly due to its complexity or booster limitations.</a:t>
            </a:r>
            <a:endParaRPr sz="1005">
              <a:solidFill>
                <a:schemeClr val="dk1"/>
              </a:solidFill>
            </a:endParaRPr>
          </a:p>
          <a:p>
            <a:pPr indent="0" lvl="0" marL="0" marR="0" rtl="0" algn="l">
              <a:lnSpc>
                <a:spcPct val="90000"/>
              </a:lnSpc>
              <a:spcBef>
                <a:spcPts val="1400"/>
              </a:spcBef>
              <a:spcAft>
                <a:spcPts val="0"/>
              </a:spcAft>
              <a:buNone/>
            </a:pPr>
            <a:r>
              <a:t/>
            </a:r>
            <a:endParaRPr sz="1210">
              <a:solidFill>
                <a:srgbClr val="292929"/>
              </a:solidFill>
            </a:endParaRPr>
          </a:p>
        </p:txBody>
      </p:sp>
      <p:sp>
        <p:nvSpPr>
          <p:cNvPr id="281" name="Google Shape;281;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82" name="Google Shape;282;p40"/>
          <p:cNvPicPr preferRelativeResize="0"/>
          <p:nvPr/>
        </p:nvPicPr>
        <p:blipFill>
          <a:blip r:embed="rId4">
            <a:alphaModFix/>
          </a:blip>
          <a:stretch>
            <a:fillRect/>
          </a:stretch>
        </p:blipFill>
        <p:spPr>
          <a:xfrm>
            <a:off x="5361025" y="1539702"/>
            <a:ext cx="5513100" cy="4301098"/>
          </a:xfrm>
          <a:prstGeom prst="rect">
            <a:avLst/>
          </a:prstGeom>
          <a:noFill/>
          <a:ln>
            <a:noFill/>
          </a:ln>
        </p:spPr>
      </p:pic>
      <p:sp>
        <p:nvSpPr>
          <p:cNvPr id="283" name="Google Shape;283;p40"/>
          <p:cNvSpPr txBox="1"/>
          <p:nvPr>
            <p:ph idx="2" type="body"/>
          </p:nvPr>
        </p:nvSpPr>
        <p:spPr>
          <a:xfrm>
            <a:off x="5462400" y="5896525"/>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b="1" lang="en-US" sz="1005">
                <a:solidFill>
                  <a:schemeClr val="dk1"/>
                </a:solidFill>
              </a:rPr>
              <a:t>Strategic Insight</a:t>
            </a:r>
            <a:r>
              <a:rPr lang="en-US" sz="1005">
                <a:solidFill>
                  <a:schemeClr val="dk1"/>
                </a:solidFill>
              </a:rPr>
              <a:t> This visualization helps assess the reliability of different orbital profiles, guiding institutional decisions on mission planning, booster selection, and risk management. It also supports model feature selection by highlighting orbit type as a predictive variable.</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70011" y="1523206"/>
            <a:ext cx="3932100" cy="381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solidFill>
                  <a:schemeClr val="dk1"/>
                </a:solidFill>
              </a:rPr>
              <a:t>Screenshot Description</a:t>
            </a:r>
            <a:r>
              <a:rPr lang="en-US" sz="1100">
                <a:solidFill>
                  <a:schemeClr val="dk1"/>
                </a:solidFill>
              </a:rPr>
              <a:t> This scatter plot visualizes SpaceX launch outcomes across different flight numbers and orbital destinations.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X-axis</a:t>
            </a:r>
            <a:r>
              <a:rPr lang="en-US" sz="1100">
                <a:solidFill>
                  <a:schemeClr val="dk1"/>
                </a:solidFill>
              </a:rPr>
              <a:t>: Flight Number (chronological mission index)</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Y-axis</a:t>
            </a:r>
            <a:r>
              <a:rPr lang="en-US" sz="1100">
                <a:solidFill>
                  <a:schemeClr val="dk1"/>
                </a:solidFill>
              </a:rPr>
              <a:t>: Orbit Type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Color-coded by Class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Blue = Failure (Class 0)</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Orange = Success (Class 1)</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Orbit Types Compared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ESL-1, GEO, HEO, SSO, VLEO, LEO, MEO, PO, ISS, GTO, SO</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Key Observations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Early flights</a:t>
            </a:r>
            <a:r>
              <a:rPr lang="en-US" sz="1100">
                <a:solidFill>
                  <a:schemeClr val="dk1"/>
                </a:solidFill>
              </a:rPr>
              <a:t> tend to target LEO and ISS, reflecting lower-risk missions during SpaceX’s initial phase.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Later flights</a:t>
            </a:r>
            <a:r>
              <a:rPr lang="en-US" sz="1100">
                <a:solidFill>
                  <a:schemeClr val="dk1"/>
                </a:solidFill>
              </a:rPr>
              <a:t> expand into more complex orbits like GEO, ESL-1, and HEO, indicating growing technical confidence.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Success Trends</a:t>
            </a:r>
            <a:r>
              <a:rPr lang="en-US" sz="1100">
                <a:solidFill>
                  <a:schemeClr val="dk1"/>
                </a:solidFill>
              </a:rPr>
              <a:t>: Orange points dominate in higher flight numbers, showing institutional learning and improved reliability.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Orbit Complexity</a:t>
            </a:r>
            <a:r>
              <a:rPr lang="en-US" sz="1100">
                <a:solidFill>
                  <a:schemeClr val="dk1"/>
                </a:solidFill>
              </a:rPr>
              <a:t>: GTO and SO show mixed outcomes, suggesting higher risk or booster limitations.</a:t>
            </a:r>
            <a:endParaRPr sz="1100">
              <a:solidFill>
                <a:schemeClr val="dk1"/>
              </a:solidFill>
            </a:endParaRPr>
          </a:p>
          <a:p>
            <a:pPr indent="-228600" lvl="0" marL="228600" marR="0" rtl="0" algn="l">
              <a:lnSpc>
                <a:spcPct val="100000"/>
              </a:lnSpc>
              <a:spcBef>
                <a:spcPts val="1400"/>
              </a:spcBef>
              <a:spcAft>
                <a:spcPts val="0"/>
              </a:spcAft>
              <a:buClr>
                <a:srgbClr val="292929"/>
              </a:buClr>
              <a:buSzPts val="2200"/>
              <a:buChar char="•"/>
            </a:pPr>
            <a:r>
              <a:t/>
            </a:r>
            <a:endParaRPr sz="2200">
              <a:solidFill>
                <a:srgbClr val="292929"/>
              </a:solidFill>
            </a:endParaRPr>
          </a:p>
        </p:txBody>
      </p:sp>
      <p:sp>
        <p:nvSpPr>
          <p:cNvPr id="290" name="Google Shape;290;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91" name="Google Shape;291;p41"/>
          <p:cNvPicPr preferRelativeResize="0"/>
          <p:nvPr/>
        </p:nvPicPr>
        <p:blipFill>
          <a:blip r:embed="rId4">
            <a:alphaModFix/>
          </a:blip>
          <a:stretch>
            <a:fillRect/>
          </a:stretch>
        </p:blipFill>
        <p:spPr>
          <a:xfrm>
            <a:off x="5264375" y="1596532"/>
            <a:ext cx="5513101" cy="4195894"/>
          </a:xfrm>
          <a:prstGeom prst="rect">
            <a:avLst/>
          </a:prstGeom>
          <a:noFill/>
          <a:ln>
            <a:noFill/>
          </a:ln>
        </p:spPr>
      </p:pic>
      <p:sp>
        <p:nvSpPr>
          <p:cNvPr id="292" name="Google Shape;292;p41"/>
          <p:cNvSpPr txBox="1"/>
          <p:nvPr>
            <p:ph idx="2" type="body"/>
          </p:nvPr>
        </p:nvSpPr>
        <p:spPr>
          <a:xfrm>
            <a:off x="5462400" y="5896525"/>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005">
                <a:solidFill>
                  <a:schemeClr val="dk1"/>
                </a:solidFill>
              </a:rPr>
              <a:t>This visualization helps correlate launch experience with orbital ambition and outcome reliability. It supports institutional decisions on training, booster evolution, and risk forecasting. It also reinforces orbit type as a key feature in predictive modeling.</a:t>
            </a:r>
            <a:r>
              <a:rPr lang="en-US" sz="1005">
                <a:solidFill>
                  <a:schemeClr val="dk1"/>
                </a:solidFill>
              </a:rPr>
              <a:t>.</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42"/>
          <p:cNvSpPr txBox="1"/>
          <p:nvPr>
            <p:ph idx="1" type="body"/>
          </p:nvPr>
        </p:nvSpPr>
        <p:spPr>
          <a:xfrm>
            <a:off x="770011" y="1454625"/>
            <a:ext cx="3932100" cy="381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solidFill>
                  <a:schemeClr val="dk1"/>
                </a:solidFill>
              </a:rPr>
              <a:t>This scatter plot visualizes SpaceX launch outcomes based on payload mass and orbital destination.</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X-axis</a:t>
            </a:r>
            <a:r>
              <a:rPr lang="en-US" sz="1100">
                <a:solidFill>
                  <a:schemeClr val="dk1"/>
                </a:solidFill>
              </a:rPr>
              <a:t>: Payload Mass (kg), ranging from 0 to 16,000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Y-axis</a:t>
            </a:r>
            <a:r>
              <a:rPr lang="en-US" sz="1100">
                <a:solidFill>
                  <a:schemeClr val="dk1"/>
                </a:solidFill>
              </a:rPr>
              <a:t>: Orbit Type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Color-coded by Class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Blue = Failure (Class 0)</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Orange = Success (Class 1)</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Orbit Types Compared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LEO, ISS, PO, GTO, ES-L1, SSO, HEO, MEO, VLEO, GEO</a:t>
            </a:r>
            <a:endParaRPr sz="1100">
              <a:solidFill>
                <a:schemeClr val="dk1"/>
              </a:solidFill>
            </a:endParaRPr>
          </a:p>
          <a:p>
            <a:pPr indent="0" lvl="0" marL="0" rtl="0" algn="l">
              <a:lnSpc>
                <a:spcPct val="115000"/>
              </a:lnSpc>
              <a:spcBef>
                <a:spcPts val="1400"/>
              </a:spcBef>
              <a:spcAft>
                <a:spcPts val="0"/>
              </a:spcAft>
              <a:buNone/>
            </a:pPr>
            <a:r>
              <a:rPr b="1" lang="en-US" sz="1100">
                <a:solidFill>
                  <a:schemeClr val="dk1"/>
                </a:solidFill>
              </a:rPr>
              <a:t>🔍 Key Observations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LEO and ISS</a:t>
            </a:r>
            <a:r>
              <a:rPr lang="en-US" sz="1100">
                <a:solidFill>
                  <a:schemeClr val="dk1"/>
                </a:solidFill>
              </a:rPr>
              <a:t> missions tend to carry lighter payloads, reflecting early-stage or low-risk operations.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GTO and ES-L1</a:t>
            </a:r>
            <a:r>
              <a:rPr lang="en-US" sz="1100">
                <a:solidFill>
                  <a:schemeClr val="dk1"/>
                </a:solidFill>
              </a:rPr>
              <a:t> missions often involve heavier payloads, suggesting advanced boosters and higher mission complexity.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Success Trends</a:t>
            </a:r>
            <a:r>
              <a:rPr lang="en-US" sz="1100">
                <a:solidFill>
                  <a:schemeClr val="dk1"/>
                </a:solidFill>
              </a:rPr>
              <a:t>: Orange points dominate in mid-to-high payload ranges, especially for GEO and ES-L1, indicating strong reliability in deep-space missions.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Failure Clusters</a:t>
            </a:r>
            <a:r>
              <a:rPr lang="en-US" sz="1100">
                <a:solidFill>
                  <a:schemeClr val="dk1"/>
                </a:solidFill>
              </a:rPr>
              <a:t>: Blue points appear more frequently in GTO and PO, highlighting technical challenges or booster limitations.</a:t>
            </a:r>
            <a:endParaRPr sz="2200">
              <a:solidFill>
                <a:srgbClr val="292929"/>
              </a:solidFill>
            </a:endParaRPr>
          </a:p>
        </p:txBody>
      </p:sp>
      <p:sp>
        <p:nvSpPr>
          <p:cNvPr id="299" name="Google Shape;299;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00" name="Google Shape;300;p42"/>
          <p:cNvPicPr preferRelativeResize="0"/>
          <p:nvPr/>
        </p:nvPicPr>
        <p:blipFill>
          <a:blip r:embed="rId4">
            <a:alphaModFix/>
          </a:blip>
          <a:stretch>
            <a:fillRect/>
          </a:stretch>
        </p:blipFill>
        <p:spPr>
          <a:xfrm>
            <a:off x="5242250" y="1387325"/>
            <a:ext cx="5712999" cy="4338625"/>
          </a:xfrm>
          <a:prstGeom prst="rect">
            <a:avLst/>
          </a:prstGeom>
          <a:noFill/>
          <a:ln>
            <a:noFill/>
          </a:ln>
        </p:spPr>
      </p:pic>
      <p:sp>
        <p:nvSpPr>
          <p:cNvPr id="301" name="Google Shape;301;p42"/>
          <p:cNvSpPr txBox="1"/>
          <p:nvPr>
            <p:ph idx="2" type="body"/>
          </p:nvPr>
        </p:nvSpPr>
        <p:spPr>
          <a:xfrm>
            <a:off x="5462400" y="5896525"/>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005">
                <a:solidFill>
                  <a:schemeClr val="dk1"/>
                </a:solidFill>
              </a:rPr>
              <a:t>This visualization helps correlate payload mass with orbital ambition and launch outcome. It supports institutional decisions on booster allocation, risk forecasting, and mission planning. It also reinforces payload and orbit type as key features in predictive modeling.</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43"/>
          <p:cNvSpPr txBox="1"/>
          <p:nvPr>
            <p:ph idx="1" type="body"/>
          </p:nvPr>
        </p:nvSpPr>
        <p:spPr>
          <a:xfrm>
            <a:off x="673986" y="1672007"/>
            <a:ext cx="3932100" cy="3811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SzPts val="523"/>
              <a:buNone/>
            </a:pPr>
            <a:r>
              <a:rPr b="1" lang="en-US" sz="1192">
                <a:solidFill>
                  <a:schemeClr val="dk1"/>
                </a:solidFill>
              </a:rPr>
              <a:t>📈 Screenshot Description</a:t>
            </a:r>
            <a:r>
              <a:rPr lang="en-US" sz="1192">
                <a:solidFill>
                  <a:schemeClr val="dk1"/>
                </a:solidFill>
              </a:rPr>
              <a:t> This line chart visualizes the average success rate of SpaceX launches from 2010 to 2020.</a:t>
            </a:r>
            <a:endParaRPr sz="1192">
              <a:solidFill>
                <a:schemeClr val="dk1"/>
              </a:solidFill>
            </a:endParaRPr>
          </a:p>
          <a:p>
            <a:pPr indent="-304323" lvl="0" marL="457200" rtl="0" algn="l">
              <a:lnSpc>
                <a:spcPct val="105000"/>
              </a:lnSpc>
              <a:spcBef>
                <a:spcPts val="1200"/>
              </a:spcBef>
              <a:spcAft>
                <a:spcPts val="0"/>
              </a:spcAft>
              <a:buClr>
                <a:schemeClr val="dk1"/>
              </a:buClr>
              <a:buSzPts val="1193"/>
              <a:buChar char="●"/>
            </a:pPr>
            <a:r>
              <a:rPr b="1" lang="en-US" sz="1192">
                <a:solidFill>
                  <a:schemeClr val="dk1"/>
                </a:solidFill>
              </a:rPr>
              <a:t>X-axis</a:t>
            </a:r>
            <a:r>
              <a:rPr lang="en-US" sz="1192">
                <a:solidFill>
                  <a:schemeClr val="dk1"/>
                </a:solidFill>
              </a:rPr>
              <a:t>: Year (2010–2020)</a:t>
            </a:r>
            <a:endParaRPr sz="1192">
              <a:solidFill>
                <a:schemeClr val="dk1"/>
              </a:solidFill>
            </a:endParaRPr>
          </a:p>
          <a:p>
            <a:pPr indent="-304323" lvl="0" marL="457200" rtl="0" algn="l">
              <a:lnSpc>
                <a:spcPct val="105000"/>
              </a:lnSpc>
              <a:spcBef>
                <a:spcPts val="0"/>
              </a:spcBef>
              <a:spcAft>
                <a:spcPts val="0"/>
              </a:spcAft>
              <a:buClr>
                <a:schemeClr val="dk1"/>
              </a:buClr>
              <a:buSzPts val="1193"/>
              <a:buChar char="●"/>
            </a:pPr>
            <a:r>
              <a:rPr b="1" lang="en-US" sz="1192">
                <a:solidFill>
                  <a:schemeClr val="dk1"/>
                </a:solidFill>
              </a:rPr>
              <a:t>Y-axis</a:t>
            </a:r>
            <a:r>
              <a:rPr lang="en-US" sz="1192">
                <a:solidFill>
                  <a:schemeClr val="dk1"/>
                </a:solidFill>
              </a:rPr>
              <a:t>: Average Success Rate (ranging from 0.0 to 1.0)</a:t>
            </a:r>
            <a:endParaRPr sz="1192">
              <a:solidFill>
                <a:schemeClr val="dk1"/>
              </a:solidFill>
            </a:endParaRPr>
          </a:p>
          <a:p>
            <a:pPr indent="-304323" lvl="0" marL="457200" rtl="0" algn="l">
              <a:lnSpc>
                <a:spcPct val="105000"/>
              </a:lnSpc>
              <a:spcBef>
                <a:spcPts val="0"/>
              </a:spcBef>
              <a:spcAft>
                <a:spcPts val="0"/>
              </a:spcAft>
              <a:buClr>
                <a:schemeClr val="dk1"/>
              </a:buClr>
              <a:buSzPts val="1193"/>
              <a:buChar char="●"/>
            </a:pPr>
            <a:r>
              <a:rPr lang="en-US" sz="1192">
                <a:solidFill>
                  <a:schemeClr val="dk1"/>
                </a:solidFill>
              </a:rPr>
              <a:t>Each point represents the mean success rate for that year, connected to show trend evolution.</a:t>
            </a:r>
            <a:endParaRPr sz="1192">
              <a:solidFill>
                <a:schemeClr val="dk1"/>
              </a:solidFill>
            </a:endParaRPr>
          </a:p>
          <a:p>
            <a:pPr indent="0" lvl="0" marL="0" rtl="0" algn="l">
              <a:lnSpc>
                <a:spcPct val="105000"/>
              </a:lnSpc>
              <a:spcBef>
                <a:spcPts val="1400"/>
              </a:spcBef>
              <a:spcAft>
                <a:spcPts val="0"/>
              </a:spcAft>
              <a:buSzPts val="523"/>
              <a:buNone/>
            </a:pPr>
            <a:r>
              <a:rPr b="1" lang="en-US" sz="1192">
                <a:solidFill>
                  <a:schemeClr val="dk1"/>
                </a:solidFill>
              </a:rPr>
              <a:t>🔍 Key Observations</a:t>
            </a:r>
            <a:endParaRPr b="1" sz="1192">
              <a:solidFill>
                <a:schemeClr val="dk1"/>
              </a:solidFill>
            </a:endParaRPr>
          </a:p>
          <a:p>
            <a:pPr indent="-304323" lvl="0" marL="457200" rtl="0" algn="l">
              <a:lnSpc>
                <a:spcPct val="105000"/>
              </a:lnSpc>
              <a:spcBef>
                <a:spcPts val="1200"/>
              </a:spcBef>
              <a:spcAft>
                <a:spcPts val="0"/>
              </a:spcAft>
              <a:buClr>
                <a:schemeClr val="dk1"/>
              </a:buClr>
              <a:buSzPts val="1193"/>
              <a:buChar char="●"/>
            </a:pPr>
            <a:r>
              <a:rPr b="1" lang="en-US" sz="1192">
                <a:solidFill>
                  <a:schemeClr val="dk1"/>
                </a:solidFill>
              </a:rPr>
              <a:t>2010–2012</a:t>
            </a:r>
            <a:r>
              <a:rPr lang="en-US" sz="1192">
                <a:solidFill>
                  <a:schemeClr val="dk1"/>
                </a:solidFill>
              </a:rPr>
              <a:t>: Success rate remains at 0.0, reflecting early-stage development and technical challenges.</a:t>
            </a:r>
            <a:endParaRPr sz="1192">
              <a:solidFill>
                <a:schemeClr val="dk1"/>
              </a:solidFill>
            </a:endParaRPr>
          </a:p>
          <a:p>
            <a:pPr indent="-304323" lvl="0" marL="457200" rtl="0" algn="l">
              <a:lnSpc>
                <a:spcPct val="105000"/>
              </a:lnSpc>
              <a:spcBef>
                <a:spcPts val="0"/>
              </a:spcBef>
              <a:spcAft>
                <a:spcPts val="0"/>
              </a:spcAft>
              <a:buClr>
                <a:schemeClr val="dk1"/>
              </a:buClr>
              <a:buSzPts val="1193"/>
              <a:buChar char="●"/>
            </a:pPr>
            <a:r>
              <a:rPr b="1" lang="en-US" sz="1192">
                <a:solidFill>
                  <a:schemeClr val="dk1"/>
                </a:solidFill>
              </a:rPr>
              <a:t>2013–2015</a:t>
            </a:r>
            <a:r>
              <a:rPr lang="en-US" sz="1192">
                <a:solidFill>
                  <a:schemeClr val="dk1"/>
                </a:solidFill>
              </a:rPr>
              <a:t>: Gradual increase and stabilization around 0.4, indicating operational maturity.</a:t>
            </a:r>
            <a:endParaRPr sz="1192">
              <a:solidFill>
                <a:schemeClr val="dk1"/>
              </a:solidFill>
            </a:endParaRPr>
          </a:p>
          <a:p>
            <a:pPr indent="-304323" lvl="0" marL="457200" rtl="0" algn="l">
              <a:lnSpc>
                <a:spcPct val="105000"/>
              </a:lnSpc>
              <a:spcBef>
                <a:spcPts val="0"/>
              </a:spcBef>
              <a:spcAft>
                <a:spcPts val="0"/>
              </a:spcAft>
              <a:buClr>
                <a:schemeClr val="dk1"/>
              </a:buClr>
              <a:buSzPts val="1193"/>
              <a:buChar char="●"/>
            </a:pPr>
            <a:r>
              <a:rPr b="1" lang="en-US" sz="1192">
                <a:solidFill>
                  <a:schemeClr val="dk1"/>
                </a:solidFill>
              </a:rPr>
              <a:t>2016–2017</a:t>
            </a:r>
            <a:r>
              <a:rPr lang="en-US" sz="1192">
                <a:solidFill>
                  <a:schemeClr val="dk1"/>
                </a:solidFill>
              </a:rPr>
              <a:t>: Sharp rise to ~0.9, marking a breakthrough in reliability and booster performance.</a:t>
            </a:r>
            <a:endParaRPr sz="1192">
              <a:solidFill>
                <a:schemeClr val="dk1"/>
              </a:solidFill>
            </a:endParaRPr>
          </a:p>
          <a:p>
            <a:pPr indent="-304323" lvl="0" marL="457200" rtl="0" algn="l">
              <a:lnSpc>
                <a:spcPct val="105000"/>
              </a:lnSpc>
              <a:spcBef>
                <a:spcPts val="0"/>
              </a:spcBef>
              <a:spcAft>
                <a:spcPts val="0"/>
              </a:spcAft>
              <a:buClr>
                <a:schemeClr val="dk1"/>
              </a:buClr>
              <a:buSzPts val="1193"/>
              <a:buChar char="●"/>
            </a:pPr>
            <a:r>
              <a:rPr b="1" lang="en-US" sz="1192">
                <a:solidFill>
                  <a:schemeClr val="dk1"/>
                </a:solidFill>
              </a:rPr>
              <a:t>2018–2020</a:t>
            </a:r>
            <a:r>
              <a:rPr lang="en-US" sz="1192">
                <a:solidFill>
                  <a:schemeClr val="dk1"/>
                </a:solidFill>
              </a:rPr>
              <a:t>: Slight fluctuations but overall high success rates, sustaining institutional confidence.</a:t>
            </a:r>
            <a:endParaRPr sz="1192">
              <a:solidFill>
                <a:schemeClr val="dk1"/>
              </a:solidFill>
            </a:endParaRPr>
          </a:p>
          <a:p>
            <a:pPr indent="0" lvl="0" marL="457200" marR="0" rtl="0" algn="l">
              <a:lnSpc>
                <a:spcPct val="90000"/>
              </a:lnSpc>
              <a:spcBef>
                <a:spcPts val="1400"/>
              </a:spcBef>
              <a:spcAft>
                <a:spcPts val="0"/>
              </a:spcAft>
              <a:buSzPts val="523"/>
              <a:buNone/>
            </a:pPr>
            <a:r>
              <a:t/>
            </a:r>
            <a:endParaRPr sz="665"/>
          </a:p>
        </p:txBody>
      </p:sp>
      <p:sp>
        <p:nvSpPr>
          <p:cNvPr id="308" name="Google Shape;30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9" name="Google Shape;309;p43"/>
          <p:cNvPicPr preferRelativeResize="0"/>
          <p:nvPr/>
        </p:nvPicPr>
        <p:blipFill>
          <a:blip r:embed="rId4">
            <a:alphaModFix/>
          </a:blip>
          <a:stretch>
            <a:fillRect/>
          </a:stretch>
        </p:blipFill>
        <p:spPr>
          <a:xfrm>
            <a:off x="5587581" y="1400962"/>
            <a:ext cx="5262732" cy="4353574"/>
          </a:xfrm>
          <a:prstGeom prst="rect">
            <a:avLst/>
          </a:prstGeom>
          <a:noFill/>
          <a:ln>
            <a:noFill/>
          </a:ln>
        </p:spPr>
      </p:pic>
      <p:sp>
        <p:nvSpPr>
          <p:cNvPr id="310" name="Google Shape;310;p43"/>
          <p:cNvSpPr txBox="1"/>
          <p:nvPr>
            <p:ph idx="2" type="body"/>
          </p:nvPr>
        </p:nvSpPr>
        <p:spPr>
          <a:xfrm>
            <a:off x="5462400" y="5896525"/>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visualization highlights SpaceX’s trajectory of improvement, showcasing how accumulated experience translates into reliability. It supports institutional decisions on training, booster evolution, and risk forecasting. It also validates the use of </a:t>
            </a:r>
            <a:r>
              <a:rPr b="1" lang="en-US" sz="1100">
                <a:solidFill>
                  <a:schemeClr val="dk1"/>
                </a:solidFill>
              </a:rPr>
              <a:t>Flight Number</a:t>
            </a:r>
            <a:r>
              <a:rPr lang="en-US" sz="1100">
                <a:solidFill>
                  <a:schemeClr val="dk1"/>
                </a:solidFill>
              </a:rPr>
              <a:t> and </a:t>
            </a:r>
            <a:r>
              <a:rPr b="1" lang="en-US" sz="1100">
                <a:solidFill>
                  <a:schemeClr val="dk1"/>
                </a:solidFill>
              </a:rPr>
              <a:t>Year</a:t>
            </a:r>
            <a:r>
              <a:rPr lang="en-US" sz="1100">
                <a:solidFill>
                  <a:schemeClr val="dk1"/>
                </a:solidFill>
              </a:rPr>
              <a:t> as temporal features in predictive modeling.</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01" y="1601375"/>
            <a:ext cx="10222500" cy="10398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chemeClr val="dk1"/>
              </a:buClr>
              <a:buSzPts val="2200"/>
              <a:buChar char="•"/>
            </a:pPr>
            <a:r>
              <a:rPr b="1" lang="en-US" sz="2000">
                <a:solidFill>
                  <a:schemeClr val="dk1"/>
                </a:solidFill>
              </a:rPr>
              <a:t>⚙️Modular Workflow:</a:t>
            </a:r>
            <a:br>
              <a:rPr b="1" lang="en-US" sz="2200">
                <a:solidFill>
                  <a:schemeClr val="dk1"/>
                </a:solidFill>
              </a:rPr>
            </a:br>
            <a:r>
              <a:rPr lang="en-US" sz="2200">
                <a:solidFill>
                  <a:schemeClr val="dk1"/>
                </a:solidFill>
              </a:rPr>
              <a:t> </a:t>
            </a:r>
            <a:r>
              <a:rPr lang="en-US" sz="1700">
                <a:solidFill>
                  <a:schemeClr val="dk1"/>
                </a:solidFill>
              </a:rPr>
              <a:t>The project reconstructed Falcon 9 launch data through eight auditable labs—covering API extraction, web scraping, data wrangling, SQL analysis, geospatial mapping, dashboarding, and supervised modeling. </a:t>
            </a:r>
            <a:r>
              <a:rPr b="1" lang="en-US" sz="1700">
                <a:solidFill>
                  <a:schemeClr val="dk1"/>
                </a:solidFill>
              </a:rPr>
              <a:t>Predictive Modeling Results:</a:t>
            </a:r>
            <a:br>
              <a:rPr b="1" lang="en-US" sz="1700">
                <a:solidFill>
                  <a:schemeClr val="dk1"/>
                </a:solidFill>
              </a:rPr>
            </a:br>
            <a:r>
              <a:rPr lang="en-US" sz="2200">
                <a:solidFill>
                  <a:schemeClr val="dk1"/>
                </a:solidFill>
              </a:rPr>
              <a:t> </a:t>
            </a:r>
            <a:r>
              <a:rPr lang="en-US" sz="1700">
                <a:solidFill>
                  <a:schemeClr val="dk1"/>
                </a:solidFill>
              </a:rPr>
              <a:t>The Support Vector Machine (SVM) model achieved </a:t>
            </a:r>
            <a:r>
              <a:rPr b="1" lang="en-US" sz="1700">
                <a:solidFill>
                  <a:schemeClr val="dk1"/>
                </a:solidFill>
              </a:rPr>
              <a:t>100% accuracy</a:t>
            </a:r>
            <a:r>
              <a:rPr lang="en-US" sz="1700">
                <a:solidFill>
                  <a:schemeClr val="dk1"/>
                </a:solidFill>
              </a:rPr>
              <a:t> on the test set, with </a:t>
            </a:r>
            <a:r>
              <a:rPr b="1" lang="en-US" sz="1700">
                <a:solidFill>
                  <a:schemeClr val="dk1"/>
                </a:solidFill>
              </a:rPr>
              <a:t>zero false positives or negatives</a:t>
            </a:r>
            <a:r>
              <a:rPr lang="en-US" sz="1700">
                <a:solidFill>
                  <a:schemeClr val="dk1"/>
                </a:solidFill>
              </a:rPr>
              <a:t>, making it the most reliable classifier for institutional decision-making.</a:t>
            </a:r>
            <a:endParaRPr sz="17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000">
                <a:solidFill>
                  <a:schemeClr val="dk1"/>
                </a:solidFill>
              </a:rPr>
              <a:t>📊Strategic Visualization:</a:t>
            </a:r>
            <a:br>
              <a:rPr b="1" lang="en-US" sz="2200">
                <a:solidFill>
                  <a:schemeClr val="dk1"/>
                </a:solidFill>
              </a:rPr>
            </a:br>
            <a:r>
              <a:rPr lang="en-US" sz="2200">
                <a:solidFill>
                  <a:schemeClr val="dk1"/>
                </a:solidFill>
              </a:rPr>
              <a:t> </a:t>
            </a:r>
            <a:r>
              <a:rPr lang="en-US" sz="1700">
                <a:solidFill>
                  <a:schemeClr val="dk1"/>
                </a:solidFill>
              </a:rPr>
              <a:t>An interactive dashboard built with Plotly Dash enables real-time exploration of launch success by site, payload, and booster version—supporting onboarding, simulations, and stakeholder reporting.</a:t>
            </a:r>
            <a:endParaRPr sz="17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000">
                <a:solidFill>
                  <a:schemeClr val="dk1"/>
                </a:solidFill>
              </a:rPr>
              <a:t>🧠Institutional Impact:</a:t>
            </a:r>
            <a:br>
              <a:rPr b="1" lang="en-US" sz="2200">
                <a:solidFill>
                  <a:schemeClr val="dk1"/>
                </a:solidFill>
              </a:rPr>
            </a:br>
            <a:r>
              <a:rPr lang="en-US" sz="2200">
                <a:solidFill>
                  <a:schemeClr val="dk1"/>
                </a:solidFill>
              </a:rPr>
              <a:t> </a:t>
            </a:r>
            <a:r>
              <a:rPr lang="en-US" sz="1700">
                <a:solidFill>
                  <a:schemeClr val="dk1"/>
                </a:solidFill>
              </a:rPr>
              <a:t>Each module is bilingual, reproducible, and narratively justified—transforming technical steps into strategic artifacts for mentoring, auditing, and territorial planning.</a:t>
            </a:r>
            <a:endParaRPr sz="1700">
              <a:solidFill>
                <a:schemeClr val="dk1"/>
              </a:solidFill>
            </a:endParaRPr>
          </a:p>
          <a:p>
            <a:pPr indent="0" lvl="0" marL="457200" marR="0" rtl="0" algn="l">
              <a:lnSpc>
                <a:spcPct val="100000"/>
              </a:lnSpc>
              <a:spcBef>
                <a:spcPts val="1400"/>
              </a:spcBef>
              <a:spcAft>
                <a:spcPts val="0"/>
              </a:spcAft>
              <a:buNone/>
            </a:pPr>
            <a:r>
              <a:rPr i="1" lang="en-US" sz="1650">
                <a:solidFill>
                  <a:srgbClr val="292929"/>
                </a:solidFill>
              </a:rPr>
              <a:t>“This project not only predicts launch success—it builds a reproducible legacy for institutional decision-making.”</a:t>
            </a:r>
            <a:endParaRPr i="1" sz="165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query retrieves all distinct launch site names from the SpaceX mission database. It is a foundational step for validating categorical features before modeling or visualization. The result reveals a typographic inconsistency between </a:t>
            </a:r>
            <a:r>
              <a:rPr lang="en-US" sz="1100">
                <a:solidFill>
                  <a:srgbClr val="188038"/>
                </a:solidFill>
                <a:latin typeface="Roboto Mono"/>
                <a:ea typeface="Roboto Mono"/>
                <a:cs typeface="Roboto Mono"/>
                <a:sym typeface="Roboto Mono"/>
              </a:rPr>
              <a:t>CCAFS LC-40</a:t>
            </a:r>
            <a:r>
              <a:rPr lang="en-US" sz="1100">
                <a:solidFill>
                  <a:schemeClr val="dk1"/>
                </a:solidFill>
              </a:rPr>
              <a:t> and </a:t>
            </a:r>
            <a:r>
              <a:rPr lang="en-US" sz="1100">
                <a:solidFill>
                  <a:srgbClr val="188038"/>
                </a:solidFill>
                <a:latin typeface="Roboto Mono"/>
                <a:ea typeface="Roboto Mono"/>
                <a:cs typeface="Roboto Mono"/>
                <a:sym typeface="Roboto Mono"/>
              </a:rPr>
              <a:t>CCAFS SLC-40</a:t>
            </a:r>
            <a:r>
              <a:rPr lang="en-US" sz="1100">
                <a:solidFill>
                  <a:schemeClr val="dk1"/>
                </a:solidFill>
              </a:rPr>
              <a:t>, which likely refer to the same physical site. This discrepancy must be addressed to ensure grouping accuracy and reproducible insights.</a:t>
            </a:r>
            <a:endParaRPr sz="1100">
              <a:solidFill>
                <a:schemeClr val="dk1"/>
              </a:solidFill>
            </a:endParaRPr>
          </a:p>
          <a:p>
            <a:pPr indent="0" lvl="0" marL="457200" marR="0" rtl="0" algn="l">
              <a:lnSpc>
                <a:spcPct val="100000"/>
              </a:lnSpc>
              <a:spcBef>
                <a:spcPts val="1400"/>
              </a:spcBef>
              <a:spcAft>
                <a:spcPts val="0"/>
              </a:spcAft>
              <a:buNone/>
            </a:pPr>
            <a:r>
              <a:t/>
            </a:r>
            <a:endParaRPr/>
          </a:p>
        </p:txBody>
      </p:sp>
      <p:sp>
        <p:nvSpPr>
          <p:cNvPr id="317" name="Google Shape;31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318" name="Google Shape;318;p44"/>
          <p:cNvPicPr preferRelativeResize="0"/>
          <p:nvPr/>
        </p:nvPicPr>
        <p:blipFill>
          <a:blip r:embed="rId4">
            <a:alphaModFix/>
          </a:blip>
          <a:stretch>
            <a:fillRect/>
          </a:stretch>
        </p:blipFill>
        <p:spPr>
          <a:xfrm>
            <a:off x="5458290" y="2894073"/>
            <a:ext cx="4076433" cy="927525"/>
          </a:xfrm>
          <a:prstGeom prst="rect">
            <a:avLst/>
          </a:prstGeom>
          <a:noFill/>
          <a:ln>
            <a:noFill/>
          </a:ln>
        </p:spPr>
      </p:pic>
      <p:pic>
        <p:nvPicPr>
          <p:cNvPr id="319" name="Google Shape;319;p44"/>
          <p:cNvPicPr preferRelativeResize="0"/>
          <p:nvPr/>
        </p:nvPicPr>
        <p:blipFill>
          <a:blip r:embed="rId5">
            <a:alphaModFix/>
          </a:blip>
          <a:stretch>
            <a:fillRect/>
          </a:stretch>
        </p:blipFill>
        <p:spPr>
          <a:xfrm>
            <a:off x="5458300" y="3961600"/>
            <a:ext cx="4614976" cy="1459050"/>
          </a:xfrm>
          <a:prstGeom prst="rect">
            <a:avLst/>
          </a:prstGeom>
          <a:noFill/>
          <a:ln>
            <a:noFill/>
          </a:ln>
        </p:spPr>
      </p:pic>
      <p:sp>
        <p:nvSpPr>
          <p:cNvPr id="320" name="Google Shape;320;p44"/>
          <p:cNvSpPr txBox="1"/>
          <p:nvPr/>
        </p:nvSpPr>
        <p:spPr>
          <a:xfrm>
            <a:off x="770000" y="3195850"/>
            <a:ext cx="3000000" cy="22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Typographic inconsistency</a:t>
            </a:r>
            <a:r>
              <a:rPr lang="en-US" sz="1100">
                <a:solidFill>
                  <a:schemeClr val="dk1"/>
                </a:solidFill>
              </a:rPr>
              <a:t> detected between </a:t>
            </a:r>
            <a:r>
              <a:rPr lang="en-US" sz="1100">
                <a:solidFill>
                  <a:srgbClr val="188038"/>
                </a:solidFill>
                <a:latin typeface="Roboto Mono"/>
                <a:ea typeface="Roboto Mono"/>
                <a:cs typeface="Roboto Mono"/>
                <a:sym typeface="Roboto Mono"/>
              </a:rPr>
              <a:t>CCAFS LC-40</a:t>
            </a:r>
            <a:r>
              <a:rPr lang="en-US" sz="1100">
                <a:solidFill>
                  <a:schemeClr val="dk1"/>
                </a:solidFill>
              </a:rPr>
              <a:t> and </a:t>
            </a:r>
            <a:r>
              <a:rPr lang="en-US" sz="1100">
                <a:solidFill>
                  <a:srgbClr val="188038"/>
                </a:solidFill>
                <a:latin typeface="Roboto Mono"/>
                <a:ea typeface="Roboto Mono"/>
                <a:cs typeface="Roboto Mono"/>
                <a:sym typeface="Roboto Mono"/>
              </a:rPr>
              <a:t>CCAFS SLC-40</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This affects grouping, filtering, and model training if not corrected.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Normalization is required for auditability and institutional clarity.</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b="1" sz="1100">
              <a:solidFill>
                <a:schemeClr val="dk1"/>
              </a:solidFill>
            </a:endParaRPr>
          </a:p>
        </p:txBody>
      </p:sp>
      <p:sp>
        <p:nvSpPr>
          <p:cNvPr id="321" name="Google Shape;321;p44"/>
          <p:cNvSpPr txBox="1"/>
          <p:nvPr>
            <p:ph idx="2" type="body"/>
          </p:nvPr>
        </p:nvSpPr>
        <p:spPr>
          <a:xfrm>
            <a:off x="5242975" y="5560650"/>
            <a:ext cx="5513100" cy="6597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cleaning step reinforces reproducibility and prevents silent fragmentation in categorical features. It supports institutional reporting, dashboard accuracy, and model reliability. Documenting this correction ensures transparency in preprocessing and strengthens onboarding workflows.</a:t>
            </a:r>
            <a:r>
              <a:rPr lang="en-US" sz="1100">
                <a:solidFill>
                  <a:schemeClr val="dk1"/>
                </a:solidFill>
              </a:rPr>
              <a:t>.</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45"/>
          <p:cNvSpPr txBox="1"/>
          <p:nvPr>
            <p:ph idx="1" type="body"/>
          </p:nvPr>
        </p:nvSpPr>
        <p:spPr>
          <a:xfrm>
            <a:off x="739410" y="1381038"/>
            <a:ext cx="97455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Description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This query retrieves 5 records from the SpaceX mission database where the launch site name begins with </a:t>
            </a:r>
            <a:r>
              <a:rPr lang="en-US" sz="1100">
                <a:solidFill>
                  <a:srgbClr val="188038"/>
                </a:solidFill>
                <a:latin typeface="Roboto Mono"/>
                <a:ea typeface="Roboto Mono"/>
                <a:cs typeface="Roboto Mono"/>
                <a:sym typeface="Roboto Mono"/>
              </a:rPr>
              <a:t>'CCA'</a:t>
            </a:r>
            <a:r>
              <a:rPr lang="en-US" sz="1100">
                <a:solidFill>
                  <a:schemeClr val="dk1"/>
                </a:solidFill>
              </a:rPr>
              <a:t>. It filters for launches from Cape Canaveral facilities, which include </a:t>
            </a:r>
            <a:r>
              <a:rPr lang="en-US" sz="1100">
                <a:solidFill>
                  <a:srgbClr val="188038"/>
                </a:solidFill>
                <a:latin typeface="Roboto Mono"/>
                <a:ea typeface="Roboto Mono"/>
                <a:cs typeface="Roboto Mono"/>
                <a:sym typeface="Roboto Mono"/>
              </a:rPr>
              <a:t>CCAFS LC-40</a:t>
            </a:r>
            <a:r>
              <a:rPr lang="en-US" sz="1100">
                <a:solidFill>
                  <a:schemeClr val="dk1"/>
                </a:solidFill>
              </a:rPr>
              <a:t> and </a:t>
            </a:r>
            <a:r>
              <a:rPr lang="en-US" sz="1100">
                <a:solidFill>
                  <a:srgbClr val="188038"/>
                </a:solidFill>
                <a:latin typeface="Roboto Mono"/>
                <a:ea typeface="Roboto Mono"/>
                <a:cs typeface="Roboto Mono"/>
                <a:sym typeface="Roboto Mono"/>
              </a:rPr>
              <a:t>CCAFS SLC-40</a:t>
            </a:r>
            <a:r>
              <a:rPr lang="en-US" sz="1100">
                <a:solidFill>
                  <a:schemeClr val="dk1"/>
                </a:solidFill>
              </a:rPr>
              <a:t>. These sites represent early and frequent launch locations in SpaceX’s operational history.</a:t>
            </a:r>
            <a:endParaRPr sz="1100">
              <a:solidFill>
                <a:schemeClr val="dk1"/>
              </a:solidFill>
            </a:endParaRPr>
          </a:p>
          <a:p>
            <a:pPr indent="0" lvl="0" marL="457200" marR="0" rtl="0" algn="l">
              <a:lnSpc>
                <a:spcPct val="100000"/>
              </a:lnSpc>
              <a:spcBef>
                <a:spcPts val="1400"/>
              </a:spcBef>
              <a:spcAft>
                <a:spcPts val="0"/>
              </a:spcAft>
              <a:buNone/>
            </a:pPr>
            <a:r>
              <a:t/>
            </a:r>
            <a:endParaRPr/>
          </a:p>
        </p:txBody>
      </p:sp>
      <p:sp>
        <p:nvSpPr>
          <p:cNvPr id="328" name="Google Shape;32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29" name="Google Shape;329;p45"/>
          <p:cNvPicPr preferRelativeResize="0"/>
          <p:nvPr/>
        </p:nvPicPr>
        <p:blipFill>
          <a:blip r:embed="rId4">
            <a:alphaModFix/>
          </a:blip>
          <a:stretch>
            <a:fillRect/>
          </a:stretch>
        </p:blipFill>
        <p:spPr>
          <a:xfrm>
            <a:off x="4679897" y="2691675"/>
            <a:ext cx="3743825" cy="1474625"/>
          </a:xfrm>
          <a:prstGeom prst="rect">
            <a:avLst/>
          </a:prstGeom>
          <a:noFill/>
          <a:ln>
            <a:noFill/>
          </a:ln>
        </p:spPr>
      </p:pic>
      <p:pic>
        <p:nvPicPr>
          <p:cNvPr id="330" name="Google Shape;330;p45"/>
          <p:cNvPicPr preferRelativeResize="0"/>
          <p:nvPr/>
        </p:nvPicPr>
        <p:blipFill>
          <a:blip r:embed="rId5">
            <a:alphaModFix/>
          </a:blip>
          <a:stretch>
            <a:fillRect/>
          </a:stretch>
        </p:blipFill>
        <p:spPr>
          <a:xfrm>
            <a:off x="1652350" y="5043750"/>
            <a:ext cx="8887299" cy="1064125"/>
          </a:xfrm>
          <a:prstGeom prst="rect">
            <a:avLst/>
          </a:prstGeom>
          <a:noFill/>
          <a:ln>
            <a:noFill/>
          </a:ln>
        </p:spPr>
      </p:pic>
      <p:sp>
        <p:nvSpPr>
          <p:cNvPr id="331" name="Google Shape;331;p45"/>
          <p:cNvSpPr txBox="1"/>
          <p:nvPr/>
        </p:nvSpPr>
        <p:spPr>
          <a:xfrm>
            <a:off x="770000" y="2460775"/>
            <a:ext cx="3000000" cy="30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All 5 records originate from </a:t>
            </a:r>
            <a:r>
              <a:rPr b="1" lang="en-US" sz="1100">
                <a:solidFill>
                  <a:schemeClr val="dk1"/>
                </a:solidFill>
              </a:rPr>
              <a:t>CCAFS LC-40</a:t>
            </a:r>
            <a:r>
              <a:rPr lang="en-US" sz="1100">
                <a:solidFill>
                  <a:schemeClr val="dk1"/>
                </a:solidFill>
              </a:rPr>
              <a:t>, confirming its role as a primary launch site.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Payloads range from qualification units to ISS resupply missions.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Early missions show </a:t>
            </a:r>
            <a:r>
              <a:rPr b="1" lang="en-US" sz="1100">
                <a:solidFill>
                  <a:schemeClr val="dk1"/>
                </a:solidFill>
              </a:rPr>
              <a:t>no landing attempts</a:t>
            </a:r>
            <a:r>
              <a:rPr lang="en-US" sz="1100">
                <a:solidFill>
                  <a:schemeClr val="dk1"/>
                </a:solidFill>
              </a:rPr>
              <a:t>, reflecting pre-reusability phase.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Mission outcomes evolve from failure to consistent success, reinforcing SpaceX’s learning curve.</a:t>
            </a:r>
            <a:endParaRPr sz="1100">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
        <p:nvSpPr>
          <p:cNvPr id="332" name="Google Shape;332;p45"/>
          <p:cNvSpPr txBox="1"/>
          <p:nvPr>
            <p:ph idx="2" type="body"/>
          </p:nvPr>
        </p:nvSpPr>
        <p:spPr>
          <a:xfrm>
            <a:off x="1253850" y="6231325"/>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filtered view supports site-specific analysis for modeling, risk assessment, and infrastructure planning. It also validates categorical features like </a:t>
            </a:r>
            <a:r>
              <a:rPr lang="en-US" sz="1100">
                <a:solidFill>
                  <a:srgbClr val="188038"/>
                </a:solidFill>
                <a:latin typeface="Roboto Mono"/>
                <a:ea typeface="Roboto Mono"/>
                <a:cs typeface="Roboto Mono"/>
                <a:sym typeface="Roboto Mono"/>
              </a:rPr>
              <a:t>Launch_Site</a:t>
            </a:r>
            <a:r>
              <a:rPr lang="en-US" sz="1100">
                <a:solidFill>
                  <a:schemeClr val="dk1"/>
                </a:solidFill>
              </a:rPr>
              <a:t> and </a:t>
            </a:r>
            <a:r>
              <a:rPr lang="en-US" sz="1100">
                <a:solidFill>
                  <a:srgbClr val="188038"/>
                </a:solidFill>
                <a:latin typeface="Roboto Mono"/>
                <a:ea typeface="Roboto Mono"/>
                <a:cs typeface="Roboto Mono"/>
                <a:sym typeface="Roboto Mono"/>
              </a:rPr>
              <a:t>Orbit</a:t>
            </a:r>
            <a:r>
              <a:rPr lang="en-US" sz="1100">
                <a:solidFill>
                  <a:schemeClr val="dk1"/>
                </a:solidFill>
              </a:rPr>
              <a:t> for predictive workflows and onboarding documentation.</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46"/>
          <p:cNvSpPr txBox="1"/>
          <p:nvPr>
            <p:ph idx="1" type="body"/>
          </p:nvPr>
        </p:nvSpPr>
        <p:spPr>
          <a:xfrm>
            <a:off x="770000" y="1825625"/>
            <a:ext cx="9745500" cy="48321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set of queries explores payload metrics for missions conducted by </a:t>
            </a:r>
            <a:r>
              <a:rPr b="1" lang="en-US" sz="1100">
                <a:solidFill>
                  <a:schemeClr val="dk1"/>
                </a:solidFill>
              </a:rPr>
              <a:t>NASA under the CRS (Commercial Resupply Services)</a:t>
            </a:r>
            <a:r>
              <a:rPr lang="en-US" sz="1100">
                <a:solidFill>
                  <a:schemeClr val="dk1"/>
                </a:solidFill>
              </a:rPr>
              <a:t> program. It also calculates the </a:t>
            </a:r>
            <a:r>
              <a:rPr b="1" lang="en-US" sz="1100">
                <a:solidFill>
                  <a:schemeClr val="dk1"/>
                </a:solidFill>
              </a:rPr>
              <a:t>average payload mass</a:t>
            </a:r>
            <a:r>
              <a:rPr lang="en-US" sz="1100">
                <a:solidFill>
                  <a:schemeClr val="dk1"/>
                </a:solidFill>
              </a:rPr>
              <a:t> carried by the booster version </a:t>
            </a:r>
            <a:r>
              <a:rPr lang="en-US" sz="1100">
                <a:solidFill>
                  <a:srgbClr val="188038"/>
                </a:solidFill>
                <a:latin typeface="Roboto Mono"/>
                <a:ea typeface="Roboto Mono"/>
                <a:cs typeface="Roboto Mono"/>
                <a:sym typeface="Roboto Mono"/>
              </a:rPr>
              <a:t>Falcon 9 v1.1</a:t>
            </a:r>
            <a:r>
              <a:rPr lang="en-US" sz="1100">
                <a:solidFill>
                  <a:schemeClr val="dk1"/>
                </a:solidFill>
              </a:rPr>
              <a:t>, a key variant in SpaceX’s early reusability efforts. These metrics are essential for validating mission scale, booster performance, and customer-specific trends in predictive modeling.</a:t>
            </a:r>
            <a:endParaRPr sz="1100">
              <a:solidFill>
                <a:schemeClr val="dk1"/>
              </a:solidFill>
            </a:endParaRPr>
          </a:p>
          <a:p>
            <a:pPr indent="457200" lvl="0" marL="0" rtl="0" algn="l">
              <a:lnSpc>
                <a:spcPct val="115000"/>
              </a:lnSpc>
              <a:spcBef>
                <a:spcPts val="1400"/>
              </a:spcBef>
              <a:spcAft>
                <a:spcPts val="0"/>
              </a:spcAft>
              <a:buClr>
                <a:schemeClr val="dk1"/>
              </a:buClr>
              <a:buSzPts val="1100"/>
              <a:buFont typeface="Arial"/>
              <a:buNone/>
            </a:pPr>
            <a:r>
              <a:rPr b="1" lang="en-US" sz="1300">
                <a:solidFill>
                  <a:schemeClr val="dk1"/>
                </a:solidFill>
              </a:rPr>
              <a:t>🧪 Queries Used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39" name="Google Shape;33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40" name="Google Shape;340;p46"/>
          <p:cNvPicPr preferRelativeResize="0"/>
          <p:nvPr/>
        </p:nvPicPr>
        <p:blipFill>
          <a:blip r:embed="rId4">
            <a:alphaModFix/>
          </a:blip>
          <a:stretch>
            <a:fillRect/>
          </a:stretch>
        </p:blipFill>
        <p:spPr>
          <a:xfrm>
            <a:off x="2910546" y="3429000"/>
            <a:ext cx="3744225" cy="2809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47"/>
          <p:cNvSpPr txBox="1"/>
          <p:nvPr>
            <p:ph idx="1" type="body"/>
          </p:nvPr>
        </p:nvSpPr>
        <p:spPr>
          <a:xfrm>
            <a:off x="770000" y="1825625"/>
            <a:ext cx="9745500" cy="48321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Query Results</a:t>
            </a:r>
            <a:endParaRPr b="1" sz="13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47" name="Google Shape;347;p4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Total Payload Mass</a:t>
            </a:r>
            <a:endParaRPr/>
          </a:p>
        </p:txBody>
      </p:sp>
      <p:pic>
        <p:nvPicPr>
          <p:cNvPr id="348" name="Google Shape;348;p47"/>
          <p:cNvPicPr preferRelativeResize="0"/>
          <p:nvPr/>
        </p:nvPicPr>
        <p:blipFill>
          <a:blip r:embed="rId4">
            <a:alphaModFix/>
          </a:blip>
          <a:stretch>
            <a:fillRect/>
          </a:stretch>
        </p:blipFill>
        <p:spPr>
          <a:xfrm>
            <a:off x="2285175" y="2342375"/>
            <a:ext cx="6715125" cy="1295400"/>
          </a:xfrm>
          <a:prstGeom prst="rect">
            <a:avLst/>
          </a:prstGeom>
          <a:noFill/>
          <a:ln>
            <a:noFill/>
          </a:ln>
        </p:spPr>
      </p:pic>
      <p:sp>
        <p:nvSpPr>
          <p:cNvPr id="349" name="Google Shape;349;p47"/>
          <p:cNvSpPr txBox="1"/>
          <p:nvPr/>
        </p:nvSpPr>
        <p:spPr>
          <a:xfrm>
            <a:off x="1001300" y="3747500"/>
            <a:ext cx="8287200" cy="17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NASA CRS missions contributed over </a:t>
            </a:r>
            <a:r>
              <a:rPr b="1" lang="en-US" sz="1100">
                <a:solidFill>
                  <a:schemeClr val="dk1"/>
                </a:solidFill>
              </a:rPr>
              <a:t>60 metric tons</a:t>
            </a:r>
            <a:r>
              <a:rPr lang="en-US" sz="1100">
                <a:solidFill>
                  <a:schemeClr val="dk1"/>
                </a:solidFill>
              </a:rPr>
              <a:t> of payload, reinforcing their strategic role in ISS logistics and SpaceX’s operational maturity.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a:t>
            </a:r>
            <a:r>
              <a:rPr b="1" lang="en-US" sz="1100">
                <a:solidFill>
                  <a:schemeClr val="dk1"/>
                </a:solidFill>
              </a:rPr>
              <a:t>Falcon 9 v1.1</a:t>
            </a:r>
            <a:r>
              <a:rPr lang="en-US" sz="1100">
                <a:solidFill>
                  <a:schemeClr val="dk1"/>
                </a:solidFill>
              </a:rPr>
              <a:t> booster averaged ~2.5 tons per mission, reflecting its transitional role between early expendable launches and reusable architecture.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These metrics validate both </a:t>
            </a:r>
            <a:r>
              <a:rPr b="1" lang="en-US" sz="1100">
                <a:solidFill>
                  <a:schemeClr val="dk1"/>
                </a:solidFill>
              </a:rPr>
              <a:t>customer-specific filtering</a:t>
            </a:r>
            <a:r>
              <a:rPr lang="en-US" sz="1100">
                <a:solidFill>
                  <a:schemeClr val="dk1"/>
                </a:solidFill>
              </a:rPr>
              <a:t> and </a:t>
            </a:r>
            <a:r>
              <a:rPr b="1" lang="en-US" sz="1100">
                <a:solidFill>
                  <a:schemeClr val="dk1"/>
                </a:solidFill>
              </a:rPr>
              <a:t>booster-based performance analysis</a:t>
            </a:r>
            <a:r>
              <a:rPr lang="en-US" sz="1100">
                <a:solidFill>
                  <a:schemeClr val="dk1"/>
                </a:solidFill>
              </a:rPr>
              <a:t>, which are critical for modeling and institutional reporting.</a:t>
            </a:r>
            <a:endParaRPr b="1" sz="1300">
              <a:solidFill>
                <a:schemeClr val="dk1"/>
              </a:solidFill>
            </a:endParaRPr>
          </a:p>
        </p:txBody>
      </p:sp>
      <p:sp>
        <p:nvSpPr>
          <p:cNvPr id="350" name="Google Shape;350;p47"/>
          <p:cNvSpPr txBox="1"/>
          <p:nvPr>
            <p:ph idx="2" type="body"/>
          </p:nvPr>
        </p:nvSpPr>
        <p:spPr>
          <a:xfrm>
            <a:off x="1130400" y="5568725"/>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dual-query approach supports payload forecasting, booster vetting, and customer segmentation. It also reinforces the importance of clean categorical filtering (</a:t>
            </a:r>
            <a:r>
              <a:rPr lang="en-US" sz="1100">
                <a:solidFill>
                  <a:srgbClr val="188038"/>
                </a:solidFill>
                <a:latin typeface="Roboto Mono"/>
                <a:ea typeface="Roboto Mono"/>
                <a:cs typeface="Roboto Mono"/>
                <a:sym typeface="Roboto Mono"/>
              </a:rPr>
              <a:t>Customer</a:t>
            </a:r>
            <a:r>
              <a:rPr lang="en-US" sz="1100">
                <a:solidFill>
                  <a:schemeClr val="dk1"/>
                </a:solidFill>
              </a:rPr>
              <a:t>, </a:t>
            </a:r>
            <a:r>
              <a:rPr lang="en-US" sz="1100">
                <a:solidFill>
                  <a:srgbClr val="188038"/>
                </a:solidFill>
                <a:latin typeface="Roboto Mono"/>
                <a:ea typeface="Roboto Mono"/>
                <a:cs typeface="Roboto Mono"/>
                <a:sym typeface="Roboto Mono"/>
              </a:rPr>
              <a:t>Booster_Version</a:t>
            </a:r>
            <a:r>
              <a:rPr lang="en-US" sz="1100">
                <a:solidFill>
                  <a:schemeClr val="dk1"/>
                </a:solidFill>
              </a:rPr>
              <a:t>) in reproducible workflows. Documenting these metrics strengthens onboarding clarity and institutional traceability.</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4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query identifies the </a:t>
            </a:r>
            <a:r>
              <a:rPr b="1" lang="en-US" sz="1100">
                <a:solidFill>
                  <a:schemeClr val="dk1"/>
                </a:solidFill>
              </a:rPr>
              <a:t>first successful landing on a ground pad</a:t>
            </a:r>
            <a:r>
              <a:rPr lang="en-US" sz="1100">
                <a:solidFill>
                  <a:schemeClr val="dk1"/>
                </a:solidFill>
              </a:rPr>
              <a:t> in SpaceX’s launch history. It filters the mission records using the </a:t>
            </a:r>
            <a:r>
              <a:rPr lang="en-US" sz="1100">
                <a:solidFill>
                  <a:srgbClr val="188038"/>
                </a:solidFill>
                <a:latin typeface="Roboto Mono"/>
                <a:ea typeface="Roboto Mono"/>
                <a:cs typeface="Roboto Mono"/>
                <a:sym typeface="Roboto Mono"/>
              </a:rPr>
              <a:t>Landing_Outcome</a:t>
            </a:r>
            <a:r>
              <a:rPr lang="en-US" sz="1100">
                <a:solidFill>
                  <a:schemeClr val="dk1"/>
                </a:solidFill>
              </a:rPr>
              <a:t> field and applies the </a:t>
            </a:r>
            <a:r>
              <a:rPr lang="en-US" sz="1100">
                <a:solidFill>
                  <a:srgbClr val="188038"/>
                </a:solidFill>
                <a:latin typeface="Roboto Mono"/>
                <a:ea typeface="Roboto Mono"/>
                <a:cs typeface="Roboto Mono"/>
                <a:sym typeface="Roboto Mono"/>
              </a:rPr>
              <a:t>MIN()</a:t>
            </a:r>
            <a:r>
              <a:rPr lang="en-US" sz="1100">
                <a:solidFill>
                  <a:schemeClr val="dk1"/>
                </a:solidFill>
              </a:rPr>
              <a:t> function to extract the earliest date. This milestone marks a pivotal moment in SpaceX’s transition toward full booster reusability and operational cost reduction.</a:t>
            </a:r>
            <a:endParaRPr sz="1100">
              <a:solidFill>
                <a:schemeClr val="dk1"/>
              </a:solidFill>
            </a:endParaRPr>
          </a:p>
          <a:p>
            <a:pPr indent="0" lvl="0" marL="457200" marR="0" rtl="0" algn="l">
              <a:lnSpc>
                <a:spcPct val="100000"/>
              </a:lnSpc>
              <a:spcBef>
                <a:spcPts val="1400"/>
              </a:spcBef>
              <a:spcAft>
                <a:spcPts val="0"/>
              </a:spcAft>
              <a:buNone/>
            </a:pPr>
            <a:r>
              <a:rPr b="1" lang="en-US" sz="1300">
                <a:solidFill>
                  <a:schemeClr val="dk1"/>
                </a:solidFill>
              </a:rPr>
              <a:t>🧪 Query Used</a:t>
            </a:r>
            <a:endParaRPr b="1" sz="1300">
              <a:solidFill>
                <a:schemeClr val="dk1"/>
              </a:solidFill>
            </a:endParaRPr>
          </a:p>
          <a:p>
            <a:pPr indent="0" lvl="0" marL="457200" marR="0" rtl="0" algn="l">
              <a:lnSpc>
                <a:spcPct val="100000"/>
              </a:lnSpc>
              <a:spcBef>
                <a:spcPts val="1400"/>
              </a:spcBef>
              <a:spcAft>
                <a:spcPts val="0"/>
              </a:spcAft>
              <a:buNone/>
            </a:pPr>
            <a:r>
              <a:t/>
            </a:r>
            <a:endParaRPr b="1" sz="1300">
              <a:solidFill>
                <a:schemeClr val="dk1"/>
              </a:solidFill>
            </a:endParaRPr>
          </a:p>
        </p:txBody>
      </p:sp>
      <p:sp>
        <p:nvSpPr>
          <p:cNvPr id="357" name="Google Shape;357;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58" name="Google Shape;358;p48"/>
          <p:cNvPicPr preferRelativeResize="0"/>
          <p:nvPr/>
        </p:nvPicPr>
        <p:blipFill>
          <a:blip r:embed="rId4">
            <a:alphaModFix/>
          </a:blip>
          <a:stretch>
            <a:fillRect/>
          </a:stretch>
        </p:blipFill>
        <p:spPr>
          <a:xfrm>
            <a:off x="2471597" y="3429000"/>
            <a:ext cx="3954526" cy="1216775"/>
          </a:xfrm>
          <a:prstGeom prst="rect">
            <a:avLst/>
          </a:prstGeom>
          <a:noFill/>
          <a:ln>
            <a:noFill/>
          </a:ln>
        </p:spPr>
      </p:pic>
      <p:sp>
        <p:nvSpPr>
          <p:cNvPr id="359" name="Google Shape;359;p48"/>
          <p:cNvSpPr txBox="1"/>
          <p:nvPr/>
        </p:nvSpPr>
        <p:spPr>
          <a:xfrm>
            <a:off x="701050" y="4788400"/>
            <a:ext cx="3000000" cy="3849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1300">
                <a:solidFill>
                  <a:schemeClr val="dk1"/>
                </a:solidFill>
              </a:rPr>
              <a:t>📊 Query Result</a:t>
            </a:r>
            <a:endParaRPr/>
          </a:p>
        </p:txBody>
      </p:sp>
      <p:pic>
        <p:nvPicPr>
          <p:cNvPr id="360" name="Google Shape;360;p48"/>
          <p:cNvPicPr preferRelativeResize="0"/>
          <p:nvPr/>
        </p:nvPicPr>
        <p:blipFill>
          <a:blip r:embed="rId5">
            <a:alphaModFix/>
          </a:blip>
          <a:stretch>
            <a:fillRect/>
          </a:stretch>
        </p:blipFill>
        <p:spPr>
          <a:xfrm>
            <a:off x="2471600" y="5173288"/>
            <a:ext cx="2647950" cy="847725"/>
          </a:xfrm>
          <a:prstGeom prst="rect">
            <a:avLst/>
          </a:prstGeom>
          <a:noFill/>
          <a:ln>
            <a:noFill/>
          </a:ln>
        </p:spPr>
      </p:pic>
      <p:sp>
        <p:nvSpPr>
          <p:cNvPr id="361" name="Google Shape;361;p48"/>
          <p:cNvSpPr txBox="1"/>
          <p:nvPr/>
        </p:nvSpPr>
        <p:spPr>
          <a:xfrm>
            <a:off x="7573150" y="2956525"/>
            <a:ext cx="3000000" cy="288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The first successful ground landing occurred on </a:t>
            </a:r>
            <a:r>
              <a:rPr b="1" lang="en-US" sz="1100">
                <a:solidFill>
                  <a:schemeClr val="dk1"/>
                </a:solidFill>
              </a:rPr>
              <a:t>December 22, 2015</a:t>
            </a:r>
            <a:r>
              <a:rPr lang="en-US" sz="1100">
                <a:solidFill>
                  <a:schemeClr val="dk1"/>
                </a:solidFill>
              </a:rPr>
              <a:t>, marking a breakthrough in vertical booster recovery.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This mission validated SpaceX’s reusable architecture and laid the foundation for future cost-efficient launches.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result confirms the effectiveness of filtering categorical outcomes with partial string matching (</a:t>
            </a:r>
            <a:r>
              <a:rPr lang="en-US" sz="1100">
                <a:solidFill>
                  <a:srgbClr val="188038"/>
                </a:solidFill>
                <a:latin typeface="Roboto Mono"/>
                <a:ea typeface="Roboto Mono"/>
                <a:cs typeface="Roboto Mono"/>
                <a:sym typeface="Roboto Mono"/>
              </a:rPr>
              <a:t>LIKE '%Success (ground pad)%'</a:t>
            </a:r>
            <a:r>
              <a:rPr lang="en-US" sz="1100">
                <a:solidFill>
                  <a:schemeClr val="dk1"/>
                </a:solidFill>
              </a:rPr>
              <a:t>).</a:t>
            </a:r>
            <a:endParaRPr b="1" sz="1300">
              <a:solidFill>
                <a:schemeClr val="dk1"/>
              </a:solidFill>
            </a:endParaRPr>
          </a:p>
        </p:txBody>
      </p:sp>
      <p:sp>
        <p:nvSpPr>
          <p:cNvPr id="362" name="Google Shape;362;p48"/>
          <p:cNvSpPr txBox="1"/>
          <p:nvPr>
            <p:ph idx="2" type="body"/>
          </p:nvPr>
        </p:nvSpPr>
        <p:spPr>
          <a:xfrm>
            <a:off x="1253850" y="6231325"/>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milestone is not just a technical achievement—it’s a strategic pivot in aerospace economics. Documenting this date supports timeline-based modeling, booster evolution tracking, and institutional storytelling around reusability.</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49"/>
          <p:cNvSpPr txBox="1"/>
          <p:nvPr>
            <p:ph idx="1" type="body"/>
          </p:nvPr>
        </p:nvSpPr>
        <p:spPr>
          <a:xfrm>
            <a:off x="770000" y="1416900"/>
            <a:ext cx="9745500" cy="53781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query identifies boosters that successfully landed on a </a:t>
            </a:r>
            <a:r>
              <a:rPr b="1" lang="en-US" sz="1100">
                <a:solidFill>
                  <a:schemeClr val="dk1"/>
                </a:solidFill>
              </a:rPr>
              <a:t>drone ship</a:t>
            </a:r>
            <a:r>
              <a:rPr lang="en-US" sz="1100">
                <a:solidFill>
                  <a:schemeClr val="dk1"/>
                </a:solidFill>
              </a:rPr>
              <a:t> while carrying payloads between </a:t>
            </a:r>
            <a:r>
              <a:rPr b="1" lang="en-US" sz="1100">
                <a:solidFill>
                  <a:schemeClr val="dk1"/>
                </a:solidFill>
              </a:rPr>
              <a:t>4000 and 6000 kilograms</a:t>
            </a:r>
            <a:r>
              <a:rPr lang="en-US" sz="1100">
                <a:solidFill>
                  <a:schemeClr val="dk1"/>
                </a:solidFill>
              </a:rPr>
              <a:t>. It filters mission records using the </a:t>
            </a:r>
            <a:r>
              <a:rPr lang="en-US" sz="1100">
                <a:solidFill>
                  <a:srgbClr val="188038"/>
                </a:solidFill>
                <a:latin typeface="Roboto Mono"/>
                <a:ea typeface="Roboto Mono"/>
                <a:cs typeface="Roboto Mono"/>
                <a:sym typeface="Roboto Mono"/>
              </a:rPr>
              <a:t>Landing_Outcome</a:t>
            </a:r>
            <a:r>
              <a:rPr lang="en-US" sz="1100">
                <a:solidFill>
                  <a:schemeClr val="dk1"/>
                </a:solidFill>
              </a:rPr>
              <a:t> field and applies a range condition on </a:t>
            </a:r>
            <a:r>
              <a:rPr lang="en-US" sz="1100">
                <a:solidFill>
                  <a:srgbClr val="188038"/>
                </a:solidFill>
                <a:latin typeface="Roboto Mono"/>
                <a:ea typeface="Roboto Mono"/>
                <a:cs typeface="Roboto Mono"/>
                <a:sym typeface="Roboto Mono"/>
              </a:rPr>
              <a:t>PAYLOAD_MASS__KG_</a:t>
            </a:r>
            <a:r>
              <a:rPr lang="en-US" sz="1100">
                <a:solidFill>
                  <a:schemeClr val="dk1"/>
                </a:solidFill>
              </a:rPr>
              <a:t>. This combination highlights mid-weight missions with high recovery precision, reinforcing SpaceX’s operational maturity in sea-based landings.</a:t>
            </a:r>
            <a:endParaRPr sz="1100">
              <a:solidFill>
                <a:schemeClr val="dk1"/>
              </a:solidFill>
            </a:endParaRPr>
          </a:p>
          <a:p>
            <a:pPr indent="0" lvl="0" marL="457200" rtl="0" algn="l">
              <a:lnSpc>
                <a:spcPct val="115000"/>
              </a:lnSpc>
              <a:spcBef>
                <a:spcPts val="1200"/>
              </a:spcBef>
              <a:spcAft>
                <a:spcPts val="0"/>
              </a:spcAft>
              <a:buNone/>
            </a:pPr>
            <a:r>
              <a:rPr lang="en-US" sz="1100">
                <a:solidFill>
                  <a:schemeClr val="dk1"/>
                </a:solidFill>
              </a:rPr>
              <a:t>🧪</a:t>
            </a:r>
            <a:r>
              <a:rPr b="1" lang="en-US" sz="1100">
                <a:solidFill>
                  <a:schemeClr val="dk1"/>
                </a:solidFill>
              </a:rPr>
              <a:t> Query Used</a:t>
            </a:r>
            <a:endParaRPr b="1"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69" name="Google Shape;369;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70" name="Google Shape;370;p49"/>
          <p:cNvPicPr preferRelativeResize="0"/>
          <p:nvPr/>
        </p:nvPicPr>
        <p:blipFill>
          <a:blip r:embed="rId4">
            <a:alphaModFix/>
          </a:blip>
          <a:stretch>
            <a:fillRect/>
          </a:stretch>
        </p:blipFill>
        <p:spPr>
          <a:xfrm>
            <a:off x="1950397" y="2822797"/>
            <a:ext cx="4241049" cy="1369275"/>
          </a:xfrm>
          <a:prstGeom prst="rect">
            <a:avLst/>
          </a:prstGeom>
          <a:noFill/>
          <a:ln>
            <a:noFill/>
          </a:ln>
        </p:spPr>
      </p:pic>
      <p:sp>
        <p:nvSpPr>
          <p:cNvPr id="371" name="Google Shape;371;p49"/>
          <p:cNvSpPr txBox="1"/>
          <p:nvPr/>
        </p:nvSpPr>
        <p:spPr>
          <a:xfrm>
            <a:off x="770000" y="4315213"/>
            <a:ext cx="3000000" cy="3849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1300">
                <a:solidFill>
                  <a:schemeClr val="dk1"/>
                </a:solidFill>
              </a:rPr>
              <a:t>📊 Query Result</a:t>
            </a:r>
            <a:endParaRPr/>
          </a:p>
        </p:txBody>
      </p:sp>
      <p:pic>
        <p:nvPicPr>
          <p:cNvPr id="372" name="Google Shape;372;p49"/>
          <p:cNvPicPr preferRelativeResize="0"/>
          <p:nvPr/>
        </p:nvPicPr>
        <p:blipFill>
          <a:blip r:embed="rId5">
            <a:alphaModFix/>
          </a:blip>
          <a:stretch>
            <a:fillRect/>
          </a:stretch>
        </p:blipFill>
        <p:spPr>
          <a:xfrm>
            <a:off x="2788776" y="4562650"/>
            <a:ext cx="1876180" cy="1603950"/>
          </a:xfrm>
          <a:prstGeom prst="rect">
            <a:avLst/>
          </a:prstGeom>
          <a:noFill/>
          <a:ln>
            <a:noFill/>
          </a:ln>
        </p:spPr>
      </p:pic>
      <p:sp>
        <p:nvSpPr>
          <p:cNvPr id="373" name="Google Shape;373;p49"/>
          <p:cNvSpPr txBox="1"/>
          <p:nvPr/>
        </p:nvSpPr>
        <p:spPr>
          <a:xfrm>
            <a:off x="7573150" y="2956525"/>
            <a:ext cx="3000000" cy="286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All boosters belong to the </a:t>
            </a:r>
            <a:r>
              <a:rPr b="1" lang="en-US" sz="1100">
                <a:solidFill>
                  <a:schemeClr val="dk1"/>
                </a:solidFill>
              </a:rPr>
              <a:t>Falcon 9 Full Thrust (F9 FT)</a:t>
            </a:r>
            <a:r>
              <a:rPr lang="en-US" sz="1100">
                <a:solidFill>
                  <a:schemeClr val="dk1"/>
                </a:solidFill>
              </a:rPr>
              <a:t> family, confirming its reliability in mid-weight missions.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These landings demonstrate SpaceX’s ability to recover boosters at sea with payloads in the 4–6 ton range.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a:t>
            </a:r>
            <a:r>
              <a:rPr lang="en-US" sz="1100">
                <a:solidFill>
                  <a:srgbClr val="188038"/>
                </a:solidFill>
                <a:latin typeface="Roboto Mono"/>
                <a:ea typeface="Roboto Mono"/>
                <a:cs typeface="Roboto Mono"/>
                <a:sym typeface="Roboto Mono"/>
              </a:rPr>
              <a:t>.2</a:t>
            </a:r>
            <a:r>
              <a:rPr lang="en-US" sz="1100">
                <a:solidFill>
                  <a:schemeClr val="dk1"/>
                </a:solidFill>
              </a:rPr>
              <a:t> suffix in </a:t>
            </a:r>
            <a:r>
              <a:rPr lang="en-US" sz="1100">
                <a:solidFill>
                  <a:srgbClr val="188038"/>
                </a:solidFill>
                <a:latin typeface="Roboto Mono"/>
                <a:ea typeface="Roboto Mono"/>
                <a:cs typeface="Roboto Mono"/>
                <a:sym typeface="Roboto Mono"/>
              </a:rPr>
              <a:t>B1031.2</a:t>
            </a:r>
            <a:r>
              <a:rPr lang="en-US" sz="1100">
                <a:solidFill>
                  <a:schemeClr val="dk1"/>
                </a:solidFill>
              </a:rPr>
              <a:t> indicates </a:t>
            </a:r>
            <a:r>
              <a:rPr b="1" lang="en-US" sz="1100">
                <a:solidFill>
                  <a:schemeClr val="dk1"/>
                </a:solidFill>
              </a:rPr>
              <a:t>reused hardware</a:t>
            </a:r>
            <a:r>
              <a:rPr lang="en-US" sz="1100">
                <a:solidFill>
                  <a:schemeClr val="dk1"/>
                </a:solidFill>
              </a:rPr>
              <a:t>, reinforcing the success of reusability protocols.</a:t>
            </a:r>
            <a:endParaRPr sz="1100">
              <a:solidFill>
                <a:schemeClr val="dk1"/>
              </a:solidFill>
            </a:endParaRPr>
          </a:p>
          <a:p>
            <a:pPr indent="0" lvl="0" marL="457200" rtl="0" algn="l">
              <a:lnSpc>
                <a:spcPct val="115000"/>
              </a:lnSpc>
              <a:spcBef>
                <a:spcPts val="1200"/>
              </a:spcBef>
              <a:spcAft>
                <a:spcPts val="1200"/>
              </a:spcAft>
              <a:buNone/>
            </a:pPr>
            <a:r>
              <a:t/>
            </a:r>
            <a:endParaRPr b="1" sz="1300">
              <a:solidFill>
                <a:schemeClr val="dk1"/>
              </a:solidFill>
            </a:endParaRPr>
          </a:p>
        </p:txBody>
      </p:sp>
      <p:sp>
        <p:nvSpPr>
          <p:cNvPr id="374" name="Google Shape;374;p49"/>
          <p:cNvSpPr txBox="1"/>
          <p:nvPr>
            <p:ph idx="2" type="body"/>
          </p:nvPr>
        </p:nvSpPr>
        <p:spPr>
          <a:xfrm>
            <a:off x="1253850" y="6166600"/>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SzPts val="605"/>
              <a:buNone/>
            </a:pPr>
            <a:r>
              <a:rPr lang="en-US" sz="1100">
                <a:solidFill>
                  <a:schemeClr val="dk1"/>
                </a:solidFill>
              </a:rPr>
              <a:t>This filtered view supports booster-specific performance modeling and mission planning. It validates the use of </a:t>
            </a:r>
            <a:r>
              <a:rPr lang="en-US" sz="1100">
                <a:solidFill>
                  <a:srgbClr val="188038"/>
                </a:solidFill>
                <a:latin typeface="Roboto Mono"/>
                <a:ea typeface="Roboto Mono"/>
                <a:cs typeface="Roboto Mono"/>
                <a:sym typeface="Roboto Mono"/>
              </a:rPr>
              <a:t>Landing_Outcome</a:t>
            </a:r>
            <a:r>
              <a:rPr lang="en-US" sz="1100">
                <a:solidFill>
                  <a:schemeClr val="dk1"/>
                </a:solidFill>
              </a:rPr>
              <a:t> and </a:t>
            </a:r>
            <a:r>
              <a:rPr lang="en-US" sz="1100">
                <a:solidFill>
                  <a:srgbClr val="188038"/>
                </a:solidFill>
                <a:latin typeface="Roboto Mono"/>
                <a:ea typeface="Roboto Mono"/>
                <a:cs typeface="Roboto Mono"/>
                <a:sym typeface="Roboto Mono"/>
              </a:rPr>
              <a:t>PAYLOAD_MASS__KG_</a:t>
            </a:r>
            <a:r>
              <a:rPr lang="en-US" sz="1100">
                <a:solidFill>
                  <a:schemeClr val="dk1"/>
                </a:solidFill>
              </a:rPr>
              <a:t> as key features in predictive workflows. Documenting these cases strengthens institutional reporting and infrastructure analysis for drone ship recovery.</a:t>
            </a:r>
            <a:endParaRPr sz="1005">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50"/>
          <p:cNvSpPr txBox="1"/>
          <p:nvPr>
            <p:ph idx="1" type="body"/>
          </p:nvPr>
        </p:nvSpPr>
        <p:spPr>
          <a:xfrm>
            <a:off x="770000" y="1345550"/>
            <a:ext cx="9745500" cy="52848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query calculates the </a:t>
            </a:r>
            <a:r>
              <a:rPr b="1" lang="en-US" sz="1100">
                <a:solidFill>
                  <a:schemeClr val="dk1"/>
                </a:solidFill>
              </a:rPr>
              <a:t>total number of successful and failed mission outcomes</a:t>
            </a:r>
            <a:r>
              <a:rPr lang="en-US" sz="1100">
                <a:solidFill>
                  <a:schemeClr val="dk1"/>
                </a:solidFill>
              </a:rPr>
              <a:t> in SpaceX’s launch history. It groups records by the </a:t>
            </a:r>
            <a:r>
              <a:rPr lang="en-US" sz="1100">
                <a:solidFill>
                  <a:srgbClr val="188038"/>
                </a:solidFill>
                <a:latin typeface="Roboto Mono"/>
                <a:ea typeface="Roboto Mono"/>
                <a:cs typeface="Roboto Mono"/>
                <a:sym typeface="Roboto Mono"/>
              </a:rPr>
              <a:t>Mission_Outcome</a:t>
            </a:r>
            <a:r>
              <a:rPr lang="en-US" sz="1100">
                <a:solidFill>
                  <a:schemeClr val="dk1"/>
                </a:solidFill>
              </a:rPr>
              <a:t> field and counts the frequency of each category. This step is essential for validating categorical consistency, modeling reliability, and identifying anomalies in outcome labeling.</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81" name="Google Shape;381;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82" name="Google Shape;382;p50"/>
          <p:cNvSpPr txBox="1"/>
          <p:nvPr/>
        </p:nvSpPr>
        <p:spPr>
          <a:xfrm>
            <a:off x="1165875" y="24826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 Query Used</a:t>
            </a:r>
            <a:endParaRPr b="1" sz="1100"/>
          </a:p>
        </p:txBody>
      </p:sp>
      <p:pic>
        <p:nvPicPr>
          <p:cNvPr id="383" name="Google Shape;383;p50"/>
          <p:cNvPicPr preferRelativeResize="0"/>
          <p:nvPr/>
        </p:nvPicPr>
        <p:blipFill>
          <a:blip r:embed="rId4">
            <a:alphaModFix/>
          </a:blip>
          <a:stretch>
            <a:fillRect/>
          </a:stretch>
        </p:blipFill>
        <p:spPr>
          <a:xfrm>
            <a:off x="2239169" y="2804538"/>
            <a:ext cx="3525929" cy="1248925"/>
          </a:xfrm>
          <a:prstGeom prst="rect">
            <a:avLst/>
          </a:prstGeom>
          <a:noFill/>
          <a:ln>
            <a:noFill/>
          </a:ln>
        </p:spPr>
      </p:pic>
      <p:sp>
        <p:nvSpPr>
          <p:cNvPr id="384" name="Google Shape;384;p50"/>
          <p:cNvSpPr txBox="1"/>
          <p:nvPr/>
        </p:nvSpPr>
        <p:spPr>
          <a:xfrm>
            <a:off x="617225" y="4129298"/>
            <a:ext cx="1970400" cy="3540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1100">
                <a:solidFill>
                  <a:schemeClr val="dk1"/>
                </a:solidFill>
              </a:rPr>
              <a:t>📊 Query Result</a:t>
            </a:r>
            <a:endParaRPr sz="1200"/>
          </a:p>
        </p:txBody>
      </p:sp>
      <p:pic>
        <p:nvPicPr>
          <p:cNvPr id="385" name="Google Shape;385;p50"/>
          <p:cNvPicPr preferRelativeResize="0"/>
          <p:nvPr/>
        </p:nvPicPr>
        <p:blipFill>
          <a:blip r:embed="rId5">
            <a:alphaModFix/>
          </a:blip>
          <a:stretch>
            <a:fillRect/>
          </a:stretch>
        </p:blipFill>
        <p:spPr>
          <a:xfrm>
            <a:off x="2239176" y="4559125"/>
            <a:ext cx="4945776" cy="1509825"/>
          </a:xfrm>
          <a:prstGeom prst="rect">
            <a:avLst/>
          </a:prstGeom>
          <a:noFill/>
          <a:ln>
            <a:noFill/>
          </a:ln>
        </p:spPr>
      </p:pic>
      <p:sp>
        <p:nvSpPr>
          <p:cNvPr id="386" name="Google Shape;386;p50"/>
          <p:cNvSpPr txBox="1"/>
          <p:nvPr/>
        </p:nvSpPr>
        <p:spPr>
          <a:xfrm>
            <a:off x="7573150" y="2956525"/>
            <a:ext cx="3000000" cy="288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The dominant outcome is </a:t>
            </a:r>
            <a:r>
              <a:rPr b="1" lang="en-US" sz="1100">
                <a:solidFill>
                  <a:schemeClr val="dk1"/>
                </a:solidFill>
              </a:rPr>
              <a:t>Success</a:t>
            </a:r>
            <a:r>
              <a:rPr lang="en-US" sz="1100">
                <a:solidFill>
                  <a:schemeClr val="dk1"/>
                </a:solidFill>
              </a:rPr>
              <a:t>, with 98 confirmed entries.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There is a </a:t>
            </a:r>
            <a:r>
              <a:rPr b="1" lang="en-US" sz="1100">
                <a:solidFill>
                  <a:schemeClr val="dk1"/>
                </a:solidFill>
              </a:rPr>
              <a:t>duplicate label</a:t>
            </a:r>
            <a:r>
              <a:rPr lang="en-US" sz="1100">
                <a:solidFill>
                  <a:schemeClr val="dk1"/>
                </a:solidFill>
              </a:rPr>
              <a:t>: </a:t>
            </a:r>
            <a:r>
              <a:rPr lang="en-US" sz="1100">
                <a:solidFill>
                  <a:srgbClr val="188038"/>
                </a:solidFill>
                <a:latin typeface="Roboto Mono"/>
                <a:ea typeface="Roboto Mono"/>
                <a:cs typeface="Roboto Mono"/>
                <a:sym typeface="Roboto Mono"/>
              </a:rPr>
              <a:t>'Success'</a:t>
            </a:r>
            <a:r>
              <a:rPr lang="en-US" sz="1100">
                <a:solidFill>
                  <a:schemeClr val="dk1"/>
                </a:solidFill>
              </a:rPr>
              <a:t> appears twice with different counts (likely due to whitespace or encoding inconsistency).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One record shows </a:t>
            </a:r>
            <a:r>
              <a:rPr b="1" lang="en-US" sz="1100">
                <a:solidFill>
                  <a:schemeClr val="dk1"/>
                </a:solidFill>
              </a:rPr>
              <a:t>Failure (in flight)</a:t>
            </a:r>
            <a:r>
              <a:rPr lang="en-US" sz="1100">
                <a:solidFill>
                  <a:schemeClr val="dk1"/>
                </a:solidFill>
              </a:rPr>
              <a:t>, indicating a rare but critical anomaly.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One record is labeled </a:t>
            </a:r>
            <a:r>
              <a:rPr b="1" lang="en-US" sz="1100">
                <a:solidFill>
                  <a:schemeClr val="dk1"/>
                </a:solidFill>
              </a:rPr>
              <a:t>Success (payload status unclear)</a:t>
            </a:r>
            <a:r>
              <a:rPr lang="en-US" sz="1100">
                <a:solidFill>
                  <a:schemeClr val="dk1"/>
                </a:solidFill>
              </a:rPr>
              <a:t>, suggesting partial ambiguity in mission reporting.</a:t>
            </a:r>
            <a:endParaRPr b="1" sz="1300">
              <a:solidFill>
                <a:schemeClr val="dk1"/>
              </a:solidFill>
            </a:endParaRPr>
          </a:p>
        </p:txBody>
      </p:sp>
      <p:sp>
        <p:nvSpPr>
          <p:cNvPr id="387" name="Google Shape;387;p50"/>
          <p:cNvSpPr txBox="1"/>
          <p:nvPr>
            <p:ph idx="2" type="body"/>
          </p:nvPr>
        </p:nvSpPr>
        <p:spPr>
          <a:xfrm>
            <a:off x="1253850" y="6231325"/>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This categorical audit supports outcome-based modeling, risk forecasting, and institutional reporting. Cleaning and consolidating labels ensures that success metrics are not silently fragmented, preserving the integrity of dashboards and predictive workflows.</a:t>
            </a:r>
            <a:endParaRPr sz="1100">
              <a:solidFill>
                <a:schemeClr val="dk1"/>
              </a:solidFill>
            </a:endParaRPr>
          </a:p>
          <a:p>
            <a:pPr indent="0" lvl="0" marL="0" rtl="0" algn="l">
              <a:lnSpc>
                <a:spcPct val="105000"/>
              </a:lnSpc>
              <a:spcBef>
                <a:spcPts val="1200"/>
              </a:spcBef>
              <a:spcAft>
                <a:spcPts val="0"/>
              </a:spcAft>
              <a:buSzPts val="605"/>
              <a:buNone/>
            </a:pPr>
            <a:r>
              <a:t/>
            </a:r>
            <a:endParaRPr sz="1100">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5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query identifies the </a:t>
            </a:r>
            <a:r>
              <a:rPr b="1" lang="en-US" sz="1100">
                <a:solidFill>
                  <a:schemeClr val="dk1"/>
                </a:solidFill>
              </a:rPr>
              <a:t>booster versions</a:t>
            </a:r>
            <a:r>
              <a:rPr lang="en-US" sz="1100">
                <a:solidFill>
                  <a:schemeClr val="dk1"/>
                </a:solidFill>
              </a:rPr>
              <a:t> that have carried the </a:t>
            </a:r>
            <a:r>
              <a:rPr b="1" lang="en-US" sz="1100">
                <a:solidFill>
                  <a:schemeClr val="dk1"/>
                </a:solidFill>
              </a:rPr>
              <a:t>maximum payload mass</a:t>
            </a:r>
            <a:r>
              <a:rPr lang="en-US" sz="1100">
                <a:solidFill>
                  <a:schemeClr val="dk1"/>
                </a:solidFill>
              </a:rPr>
              <a:t> recorded in SpaceX’s launch history. It uses a subquery to extract the highest value from the </a:t>
            </a:r>
            <a:r>
              <a:rPr lang="en-US" sz="1100">
                <a:solidFill>
                  <a:srgbClr val="188038"/>
                </a:solidFill>
                <a:latin typeface="Roboto Mono"/>
                <a:ea typeface="Roboto Mono"/>
                <a:cs typeface="Roboto Mono"/>
                <a:sym typeface="Roboto Mono"/>
              </a:rPr>
              <a:t>PAYLOAD_MASS__KG_</a:t>
            </a:r>
            <a:r>
              <a:rPr lang="en-US" sz="1100">
                <a:solidFill>
                  <a:schemeClr val="dk1"/>
                </a:solidFill>
              </a:rPr>
              <a:t> field and filters the main table to list all boosters that match this value. This step is crucial for performance benchmarking and validating booster capacity in high-load missions.</a:t>
            </a:r>
            <a:endParaRPr sz="1100">
              <a:solidFill>
                <a:schemeClr val="dk1"/>
              </a:solidFill>
            </a:endParaRPr>
          </a:p>
          <a:p>
            <a:pPr indent="0" lvl="0" marL="457200" marR="0" rtl="0" algn="l">
              <a:lnSpc>
                <a:spcPct val="100000"/>
              </a:lnSpc>
              <a:spcBef>
                <a:spcPts val="1400"/>
              </a:spcBef>
              <a:spcAft>
                <a:spcPts val="0"/>
              </a:spcAft>
              <a:buNone/>
            </a:pPr>
            <a:r>
              <a:rPr lang="en-US" sz="1100">
                <a:solidFill>
                  <a:srgbClr val="292929"/>
                </a:solidFill>
              </a:rPr>
              <a:t>🧪 </a:t>
            </a:r>
            <a:r>
              <a:rPr b="1" lang="en-US" sz="1100">
                <a:solidFill>
                  <a:srgbClr val="292929"/>
                </a:solidFill>
              </a:rPr>
              <a:t>Query Used</a:t>
            </a:r>
            <a:endParaRPr b="1" sz="1100">
              <a:solidFill>
                <a:srgbClr val="292929"/>
              </a:solidFill>
            </a:endParaRPr>
          </a:p>
          <a:p>
            <a:pPr indent="0" lvl="0" marL="457200" marR="0" rtl="0" algn="l">
              <a:lnSpc>
                <a:spcPct val="100000"/>
              </a:lnSpc>
              <a:spcBef>
                <a:spcPts val="1400"/>
              </a:spcBef>
              <a:spcAft>
                <a:spcPts val="0"/>
              </a:spcAft>
              <a:buNone/>
            </a:pPr>
            <a:r>
              <a:t/>
            </a:r>
            <a:endParaRPr b="1" sz="1100">
              <a:solidFill>
                <a:srgbClr val="292929"/>
              </a:solidFill>
            </a:endParaRPr>
          </a:p>
        </p:txBody>
      </p:sp>
      <p:sp>
        <p:nvSpPr>
          <p:cNvPr id="394" name="Google Shape;39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95" name="Google Shape;395;p51"/>
          <p:cNvPicPr preferRelativeResize="0"/>
          <p:nvPr/>
        </p:nvPicPr>
        <p:blipFill>
          <a:blip r:embed="rId4">
            <a:alphaModFix/>
          </a:blip>
          <a:stretch>
            <a:fillRect/>
          </a:stretch>
        </p:blipFill>
        <p:spPr>
          <a:xfrm>
            <a:off x="2087573" y="3360323"/>
            <a:ext cx="3373500" cy="1764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5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52"/>
          <p:cNvSpPr txBox="1"/>
          <p:nvPr>
            <p:ph idx="1" type="body"/>
          </p:nvPr>
        </p:nvSpPr>
        <p:spPr>
          <a:xfrm>
            <a:off x="770000" y="1381028"/>
            <a:ext cx="9745500" cy="52629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1100">
                <a:solidFill>
                  <a:srgbClr val="292929"/>
                </a:solidFill>
              </a:rPr>
              <a:t>📊</a:t>
            </a:r>
            <a:r>
              <a:rPr b="1" lang="en-US" sz="1100">
                <a:solidFill>
                  <a:srgbClr val="292929"/>
                </a:solidFill>
              </a:rPr>
              <a:t> Query Result</a:t>
            </a:r>
            <a:endParaRPr b="1" sz="1100">
              <a:solidFill>
                <a:srgbClr val="292929"/>
              </a:solidFill>
            </a:endParaRPr>
          </a:p>
          <a:p>
            <a:pPr indent="0" lvl="0" marL="457200" marR="0" rtl="0" algn="l">
              <a:lnSpc>
                <a:spcPct val="100000"/>
              </a:lnSpc>
              <a:spcBef>
                <a:spcPts val="1400"/>
              </a:spcBef>
              <a:spcAft>
                <a:spcPts val="0"/>
              </a:spcAft>
              <a:buNone/>
            </a:pPr>
            <a:r>
              <a:t/>
            </a:r>
            <a:endParaRPr b="1" sz="1100">
              <a:solidFill>
                <a:srgbClr val="292929"/>
              </a:solidFill>
            </a:endParaRPr>
          </a:p>
        </p:txBody>
      </p:sp>
      <p:sp>
        <p:nvSpPr>
          <p:cNvPr id="402" name="Google Shape;402;p5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Boosters Carried Maximum Payload</a:t>
            </a:r>
            <a:endParaRPr/>
          </a:p>
        </p:txBody>
      </p:sp>
      <p:pic>
        <p:nvPicPr>
          <p:cNvPr id="403" name="Google Shape;403;p52"/>
          <p:cNvPicPr preferRelativeResize="0"/>
          <p:nvPr/>
        </p:nvPicPr>
        <p:blipFill>
          <a:blip r:embed="rId4">
            <a:alphaModFix/>
          </a:blip>
          <a:stretch>
            <a:fillRect/>
          </a:stretch>
        </p:blipFill>
        <p:spPr>
          <a:xfrm>
            <a:off x="2204625" y="1701602"/>
            <a:ext cx="2653575" cy="4208574"/>
          </a:xfrm>
          <a:prstGeom prst="rect">
            <a:avLst/>
          </a:prstGeom>
          <a:noFill/>
          <a:ln>
            <a:noFill/>
          </a:ln>
        </p:spPr>
      </p:pic>
      <p:sp>
        <p:nvSpPr>
          <p:cNvPr id="404" name="Google Shape;404;p52"/>
          <p:cNvSpPr txBox="1"/>
          <p:nvPr/>
        </p:nvSpPr>
        <p:spPr>
          <a:xfrm>
            <a:off x="5544000" y="1825625"/>
            <a:ext cx="4971600" cy="17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All boosters belong to the </a:t>
            </a:r>
            <a:r>
              <a:rPr b="1" lang="en-US" sz="1100">
                <a:solidFill>
                  <a:schemeClr val="dk1"/>
                </a:solidFill>
              </a:rPr>
              <a:t>Falcon 9 Block 5 (F9 B5)</a:t>
            </a:r>
            <a:r>
              <a:rPr lang="en-US" sz="1100">
                <a:solidFill>
                  <a:schemeClr val="dk1"/>
                </a:solidFill>
              </a:rPr>
              <a:t> family, SpaceX’s most advanced and reusable variant.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 repeated entries (e.g., B1060.2 to B1060.7) reflect </a:t>
            </a:r>
            <a:r>
              <a:rPr b="1" lang="en-US" sz="1100">
                <a:solidFill>
                  <a:schemeClr val="dk1"/>
                </a:solidFill>
              </a:rPr>
              <a:t>successful reuse cycles</a:t>
            </a:r>
            <a:r>
              <a:rPr lang="en-US" sz="1100">
                <a:solidFill>
                  <a:schemeClr val="dk1"/>
                </a:solidFill>
              </a:rPr>
              <a:t>, validating the booster’s durability and payload capacity.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These missions represent the </a:t>
            </a:r>
            <a:r>
              <a:rPr b="1" lang="en-US" sz="1100">
                <a:solidFill>
                  <a:schemeClr val="dk1"/>
                </a:solidFill>
              </a:rPr>
              <a:t>upper payload threshold</a:t>
            </a:r>
            <a:r>
              <a:rPr lang="en-US" sz="1100">
                <a:solidFill>
                  <a:schemeClr val="dk1"/>
                </a:solidFill>
              </a:rPr>
              <a:t>, useful for modeling launch limits and infrastructure stress.</a:t>
            </a:r>
            <a:endParaRPr b="1" sz="1300">
              <a:solidFill>
                <a:schemeClr val="dk1"/>
              </a:solidFill>
            </a:endParaRPr>
          </a:p>
        </p:txBody>
      </p:sp>
      <p:sp>
        <p:nvSpPr>
          <p:cNvPr id="405" name="Google Shape;405;p52"/>
          <p:cNvSpPr txBox="1"/>
          <p:nvPr/>
        </p:nvSpPr>
        <p:spPr>
          <a:xfrm>
            <a:off x="373100" y="6025575"/>
            <a:ext cx="10665600" cy="548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US" sz="1100">
                <a:solidFill>
                  <a:schemeClr val="dk1"/>
                </a:solidFill>
              </a:rPr>
              <a:t>This query supports booster vetting, payload forecasting, and infrastructure planning. It also reinforces the importance of subqueries for extracting performance extremes in reproducible workflows. Documenting these high-capacity boosters strengthens institutional reporting and technical benchmarking.</a:t>
            </a:r>
            <a:endParaRPr sz="9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53"/>
          <p:cNvSpPr txBox="1"/>
          <p:nvPr>
            <p:ph idx="1" type="body"/>
          </p:nvPr>
        </p:nvSpPr>
        <p:spPr>
          <a:xfrm>
            <a:off x="770000" y="1394700"/>
            <a:ext cx="9745500" cy="53865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457200" rtl="0" algn="l">
              <a:lnSpc>
                <a:spcPct val="115000"/>
              </a:lnSpc>
              <a:spcBef>
                <a:spcPts val="1200"/>
              </a:spcBef>
              <a:spcAft>
                <a:spcPts val="0"/>
              </a:spcAft>
              <a:buNone/>
            </a:pPr>
            <a:r>
              <a:rPr lang="en-US" sz="1100">
                <a:solidFill>
                  <a:schemeClr val="dk1"/>
                </a:solidFill>
              </a:rPr>
              <a:t>This query filters SpaceX launch records from the year </a:t>
            </a:r>
            <a:r>
              <a:rPr b="1" lang="en-US" sz="1100">
                <a:solidFill>
                  <a:schemeClr val="dk1"/>
                </a:solidFill>
              </a:rPr>
              <a:t>2015</a:t>
            </a:r>
            <a:r>
              <a:rPr lang="en-US" sz="1100">
                <a:solidFill>
                  <a:schemeClr val="dk1"/>
                </a:solidFill>
              </a:rPr>
              <a:t> to identify missions with </a:t>
            </a:r>
            <a:r>
              <a:rPr b="1" lang="en-US" sz="1100">
                <a:solidFill>
                  <a:schemeClr val="dk1"/>
                </a:solidFill>
              </a:rPr>
              <a:t>failed landing outcomes on drone ships</a:t>
            </a:r>
            <a:r>
              <a:rPr lang="en-US" sz="1100">
                <a:solidFill>
                  <a:schemeClr val="dk1"/>
                </a:solidFill>
              </a:rPr>
              <a:t>. It extracts the </a:t>
            </a:r>
            <a:r>
              <a:rPr b="1" lang="en-US" sz="1100">
                <a:solidFill>
                  <a:schemeClr val="dk1"/>
                </a:solidFill>
              </a:rPr>
              <a:t>month</a:t>
            </a:r>
            <a:r>
              <a:rPr lang="en-US" sz="1100">
                <a:solidFill>
                  <a:schemeClr val="dk1"/>
                </a:solidFill>
              </a:rPr>
              <a:t>, </a:t>
            </a:r>
            <a:r>
              <a:rPr b="1" lang="en-US" sz="1100">
                <a:solidFill>
                  <a:schemeClr val="dk1"/>
                </a:solidFill>
              </a:rPr>
              <a:t>booster version</a:t>
            </a:r>
            <a:r>
              <a:rPr lang="en-US" sz="1100">
                <a:solidFill>
                  <a:schemeClr val="dk1"/>
                </a:solidFill>
              </a:rPr>
              <a:t>, </a:t>
            </a:r>
            <a:r>
              <a:rPr b="1" lang="en-US" sz="1100">
                <a:solidFill>
                  <a:schemeClr val="dk1"/>
                </a:solidFill>
              </a:rPr>
              <a:t>launch site</a:t>
            </a:r>
            <a:r>
              <a:rPr lang="en-US" sz="1100">
                <a:solidFill>
                  <a:schemeClr val="dk1"/>
                </a:solidFill>
              </a:rPr>
              <a:t>, and </a:t>
            </a:r>
            <a:r>
              <a:rPr b="1" lang="en-US" sz="1100">
                <a:solidFill>
                  <a:schemeClr val="dk1"/>
                </a:solidFill>
              </a:rPr>
              <a:t>landing outcome</a:t>
            </a:r>
            <a:r>
              <a:rPr lang="en-US" sz="1100">
                <a:solidFill>
                  <a:schemeClr val="dk1"/>
                </a:solidFill>
              </a:rPr>
              <a:t> using substring functions, since SQLite does not support direct date parsing. This step is essential for tracing early reusability attempts and understanding infrastructure-specific failure patterns.</a:t>
            </a:r>
            <a:endParaRPr sz="1100">
              <a:solidFill>
                <a:schemeClr val="dk1"/>
              </a:solidFill>
            </a:endParaRPr>
          </a:p>
          <a:p>
            <a:pPr indent="0" lvl="0" marL="457200" marR="0" rtl="0" algn="l">
              <a:lnSpc>
                <a:spcPct val="100000"/>
              </a:lnSpc>
              <a:spcBef>
                <a:spcPts val="1400"/>
              </a:spcBef>
              <a:spcAft>
                <a:spcPts val="0"/>
              </a:spcAft>
              <a:buNone/>
            </a:pPr>
            <a:r>
              <a:rPr b="1" lang="en-US" sz="1100">
                <a:solidFill>
                  <a:srgbClr val="292929"/>
                </a:solidFill>
              </a:rPr>
              <a:t>🧪 Query Used</a:t>
            </a:r>
            <a:endParaRPr b="1" sz="1100">
              <a:solidFill>
                <a:srgbClr val="292929"/>
              </a:solidFill>
            </a:endParaRPr>
          </a:p>
          <a:p>
            <a:pPr indent="0" lvl="0" marL="457200" marR="0" rtl="0" algn="l">
              <a:lnSpc>
                <a:spcPct val="100000"/>
              </a:lnSpc>
              <a:spcBef>
                <a:spcPts val="1400"/>
              </a:spcBef>
              <a:spcAft>
                <a:spcPts val="0"/>
              </a:spcAft>
              <a:buNone/>
            </a:pPr>
            <a:r>
              <a:t/>
            </a:r>
            <a:endParaRPr b="1" sz="1100">
              <a:solidFill>
                <a:srgbClr val="292929"/>
              </a:solidFill>
            </a:endParaRPr>
          </a:p>
        </p:txBody>
      </p:sp>
      <p:sp>
        <p:nvSpPr>
          <p:cNvPr id="412" name="Google Shape;412;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413" name="Google Shape;413;p53"/>
          <p:cNvPicPr preferRelativeResize="0"/>
          <p:nvPr/>
        </p:nvPicPr>
        <p:blipFill>
          <a:blip r:embed="rId4">
            <a:alphaModFix/>
          </a:blip>
          <a:stretch>
            <a:fillRect/>
          </a:stretch>
        </p:blipFill>
        <p:spPr>
          <a:xfrm>
            <a:off x="1757142" y="2866650"/>
            <a:ext cx="4817933" cy="1730900"/>
          </a:xfrm>
          <a:prstGeom prst="rect">
            <a:avLst/>
          </a:prstGeom>
          <a:noFill/>
          <a:ln>
            <a:noFill/>
          </a:ln>
        </p:spPr>
      </p:pic>
      <p:sp>
        <p:nvSpPr>
          <p:cNvPr id="414" name="Google Shape;414;p53"/>
          <p:cNvSpPr txBox="1"/>
          <p:nvPr/>
        </p:nvSpPr>
        <p:spPr>
          <a:xfrm>
            <a:off x="672100" y="4677923"/>
            <a:ext cx="1970400" cy="3540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1100">
                <a:solidFill>
                  <a:schemeClr val="dk1"/>
                </a:solidFill>
              </a:rPr>
              <a:t>📊 Query Result</a:t>
            </a:r>
            <a:endParaRPr sz="1200"/>
          </a:p>
        </p:txBody>
      </p:sp>
      <p:pic>
        <p:nvPicPr>
          <p:cNvPr id="415" name="Google Shape;415;p53"/>
          <p:cNvPicPr preferRelativeResize="0"/>
          <p:nvPr/>
        </p:nvPicPr>
        <p:blipFill>
          <a:blip r:embed="rId5">
            <a:alphaModFix/>
          </a:blip>
          <a:stretch>
            <a:fillRect/>
          </a:stretch>
        </p:blipFill>
        <p:spPr>
          <a:xfrm>
            <a:off x="1831287" y="5112300"/>
            <a:ext cx="5300601" cy="1017900"/>
          </a:xfrm>
          <a:prstGeom prst="rect">
            <a:avLst/>
          </a:prstGeom>
          <a:noFill/>
          <a:ln>
            <a:noFill/>
          </a:ln>
        </p:spPr>
      </p:pic>
      <p:sp>
        <p:nvSpPr>
          <p:cNvPr id="416" name="Google Shape;416;p53"/>
          <p:cNvSpPr txBox="1"/>
          <p:nvPr/>
        </p:nvSpPr>
        <p:spPr>
          <a:xfrm>
            <a:off x="7573150" y="2956525"/>
            <a:ext cx="3000000" cy="288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Both failures occurred in </a:t>
            </a:r>
            <a:r>
              <a:rPr b="1" lang="en-US" sz="1100">
                <a:solidFill>
                  <a:schemeClr val="dk1"/>
                </a:solidFill>
              </a:rPr>
              <a:t>2015</a:t>
            </a:r>
            <a:r>
              <a:rPr lang="en-US" sz="1100">
                <a:solidFill>
                  <a:schemeClr val="dk1"/>
                </a:solidFill>
              </a:rPr>
              <a:t>, during early drone ship recovery trials.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Booster versions </a:t>
            </a:r>
            <a:r>
              <a:rPr lang="en-US" sz="1100">
                <a:solidFill>
                  <a:srgbClr val="188038"/>
                </a:solidFill>
                <a:latin typeface="Roboto Mono"/>
                <a:ea typeface="Roboto Mono"/>
                <a:cs typeface="Roboto Mono"/>
                <a:sym typeface="Roboto Mono"/>
              </a:rPr>
              <a:t>F9 v1.1 B1012</a:t>
            </a:r>
            <a:r>
              <a:rPr lang="en-US" sz="1100">
                <a:solidFill>
                  <a:schemeClr val="dk1"/>
                </a:solidFill>
              </a:rPr>
              <a:t> and </a:t>
            </a:r>
            <a:r>
              <a:rPr lang="en-US" sz="1100">
                <a:solidFill>
                  <a:srgbClr val="188038"/>
                </a:solidFill>
                <a:latin typeface="Roboto Mono"/>
                <a:ea typeface="Roboto Mono"/>
                <a:cs typeface="Roboto Mono"/>
                <a:sym typeface="Roboto Mono"/>
              </a:rPr>
              <a:t>B1015</a:t>
            </a:r>
            <a:r>
              <a:rPr lang="en-US" sz="1100">
                <a:solidFill>
                  <a:schemeClr val="dk1"/>
                </a:solidFill>
              </a:rPr>
              <a:t> were part of SpaceX’s transitional fleet before Block 5.</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Both launches originated from </a:t>
            </a:r>
            <a:r>
              <a:rPr b="1" lang="en-US" sz="1100">
                <a:solidFill>
                  <a:schemeClr val="dk1"/>
                </a:solidFill>
              </a:rPr>
              <a:t>Cape Canaveral (CCAFS LC-40)</a:t>
            </a:r>
            <a:r>
              <a:rPr lang="en-US" sz="1100">
                <a:solidFill>
                  <a:schemeClr val="dk1"/>
                </a:solidFill>
              </a:rPr>
              <a:t>, reinforcing its role in reusability testing.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These outcomes reflect the </a:t>
            </a:r>
            <a:r>
              <a:rPr b="1" lang="en-US" sz="1100">
                <a:solidFill>
                  <a:schemeClr val="dk1"/>
                </a:solidFill>
              </a:rPr>
              <a:t>trial-and-error phase</a:t>
            </a:r>
            <a:r>
              <a:rPr lang="en-US" sz="1100">
                <a:solidFill>
                  <a:schemeClr val="dk1"/>
                </a:solidFill>
              </a:rPr>
              <a:t> of sea-based landings, prior to consistent success.</a:t>
            </a:r>
            <a:r>
              <a:rPr lang="en-US" sz="1100">
                <a:solidFill>
                  <a:schemeClr val="dk1"/>
                </a:solidFill>
              </a:rPr>
              <a:t>.</a:t>
            </a:r>
            <a:endParaRPr b="1" sz="1300">
              <a:solidFill>
                <a:schemeClr val="dk1"/>
              </a:solidFill>
            </a:endParaRPr>
          </a:p>
        </p:txBody>
      </p:sp>
      <p:sp>
        <p:nvSpPr>
          <p:cNvPr id="417" name="Google Shape;417;p53"/>
          <p:cNvSpPr txBox="1"/>
          <p:nvPr>
            <p:ph idx="2" type="body"/>
          </p:nvPr>
        </p:nvSpPr>
        <p:spPr>
          <a:xfrm>
            <a:off x="1253850" y="6231325"/>
            <a:ext cx="9684300" cy="54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rPr>
              <a:t>Documenting failed drone ship landings by year and booster version supports infrastructure analysis, risk modeling, and historical storytelling. It also validates the use of substring filtering for temporal queries in SQLite environments.</a:t>
            </a:r>
            <a:endParaRPr sz="1100">
              <a:solidFill>
                <a:schemeClr val="dk1"/>
              </a:solidFill>
            </a:endParaRPr>
          </a:p>
          <a:p>
            <a:pPr indent="0" lvl="0" marL="0" rtl="0" algn="l">
              <a:lnSpc>
                <a:spcPct val="105000"/>
              </a:lnSpc>
              <a:spcBef>
                <a:spcPts val="1200"/>
              </a:spcBef>
              <a:spcAft>
                <a:spcPts val="0"/>
              </a:spcAft>
              <a:buSzPts val="605"/>
              <a:buNone/>
            </a:pPr>
            <a:r>
              <a:t/>
            </a:r>
            <a:endParaRPr sz="1100">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 </a:t>
            </a: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58702" y="1643575"/>
            <a:ext cx="9577800" cy="1898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None/>
            </a:pPr>
            <a:r>
              <a:rPr b="1" lang="en-US" sz="6200">
                <a:solidFill>
                  <a:schemeClr val="dk1"/>
                </a:solidFill>
              </a:rPr>
              <a:t>Project Background and Context</a:t>
            </a:r>
            <a:endParaRPr b="1" sz="6600">
              <a:solidFill>
                <a:schemeClr val="dk1"/>
              </a:solidFill>
            </a:endParaRPr>
          </a:p>
          <a:p>
            <a:pPr indent="0" lvl="0" marL="0" rtl="0" algn="l">
              <a:lnSpc>
                <a:spcPct val="115000"/>
              </a:lnSpc>
              <a:spcBef>
                <a:spcPts val="1200"/>
              </a:spcBef>
              <a:spcAft>
                <a:spcPts val="0"/>
              </a:spcAft>
              <a:buNone/>
            </a:pPr>
            <a:r>
              <a:rPr lang="en-US" sz="2300">
                <a:solidFill>
                  <a:schemeClr val="dk1"/>
                </a:solidFill>
              </a:rPr>
              <a:t> </a:t>
            </a:r>
            <a:r>
              <a:rPr lang="en-US" sz="5632">
                <a:solidFill>
                  <a:schemeClr val="dk1"/>
                </a:solidFill>
              </a:rPr>
              <a:t>This project simulates the role of a data scientist at </a:t>
            </a:r>
            <a:r>
              <a:rPr i="1" lang="en-US" sz="5632">
                <a:solidFill>
                  <a:schemeClr val="dk1"/>
                </a:solidFill>
              </a:rPr>
              <a:t>SpaceY</a:t>
            </a:r>
            <a:r>
              <a:rPr lang="en-US" sz="5632">
                <a:solidFill>
                  <a:schemeClr val="dk1"/>
                </a:solidFill>
              </a:rPr>
              <a:t>, a rising competitor in the orbital launch sector.</a:t>
            </a:r>
            <a:br>
              <a:rPr lang="en-US" sz="5632">
                <a:solidFill>
                  <a:schemeClr val="dk1"/>
                </a:solidFill>
              </a:rPr>
            </a:br>
            <a:r>
              <a:rPr lang="en-US" sz="5632">
                <a:solidFill>
                  <a:schemeClr val="dk1"/>
                </a:solidFill>
              </a:rPr>
              <a:t> The mission: predict Falcon 9 landing success using public data and machine learning—without relying on aerospace engineering.</a:t>
            </a:r>
            <a:br>
              <a:rPr lang="en-US" sz="5632">
                <a:solidFill>
                  <a:schemeClr val="dk1"/>
                </a:solidFill>
              </a:rPr>
            </a:br>
            <a:r>
              <a:rPr lang="en-US" sz="5632">
                <a:solidFill>
                  <a:schemeClr val="dk1"/>
                </a:solidFill>
              </a:rPr>
              <a:t> Each module contributes to a reproducible, auditable pipeline designed for strategic simulations, onboarding, and institutional reporting</a:t>
            </a:r>
            <a:r>
              <a:rPr lang="en-US" sz="4432">
                <a:solidFill>
                  <a:schemeClr val="dk1"/>
                </a:solidFill>
              </a:rPr>
              <a:t>.</a:t>
            </a:r>
            <a:endParaRPr sz="4432">
              <a:solidFill>
                <a:schemeClr val="dk1"/>
              </a:solidFill>
            </a:endParaRPr>
          </a:p>
          <a:p>
            <a:pPr indent="0" lvl="0" marL="457200" marR="0" rtl="0" algn="l">
              <a:lnSpc>
                <a:spcPct val="90000"/>
              </a:lnSpc>
              <a:spcBef>
                <a:spcPts val="1200"/>
              </a:spcBef>
              <a:spcAft>
                <a:spcPts val="0"/>
              </a:spcAft>
              <a:buNone/>
            </a:pPr>
            <a:r>
              <a:t/>
            </a:r>
            <a:endParaRPr sz="2200">
              <a:solidFill>
                <a:srgbClr val="292929"/>
              </a:solidFill>
            </a:endParaRPr>
          </a:p>
          <a:p>
            <a:pPr indent="0" lvl="0" marL="0" rtl="0" algn="l">
              <a:lnSpc>
                <a:spcPct val="115000"/>
              </a:lnSpc>
              <a:spcBef>
                <a:spcPts val="1200"/>
              </a:spcBef>
              <a:spcAft>
                <a:spcPts val="0"/>
              </a:spcAft>
              <a:buNone/>
            </a:pPr>
            <a:r>
              <a:rPr b="1" lang="en-US" sz="6150">
                <a:solidFill>
                  <a:schemeClr val="dk1"/>
                </a:solidFill>
              </a:rPr>
              <a:t>Problems You Want to Find Answers</a:t>
            </a:r>
            <a:endParaRPr b="1" sz="6150">
              <a:solidFill>
                <a:schemeClr val="dk1"/>
              </a:solidFill>
            </a:endParaRPr>
          </a:p>
          <a:p>
            <a:pPr indent="-322262" lvl="0" marL="457200" rtl="0" algn="l">
              <a:lnSpc>
                <a:spcPct val="115000"/>
              </a:lnSpc>
              <a:spcBef>
                <a:spcPts val="1200"/>
              </a:spcBef>
              <a:spcAft>
                <a:spcPts val="0"/>
              </a:spcAft>
              <a:buClr>
                <a:schemeClr val="dk1"/>
              </a:buClr>
              <a:buSzPct val="100000"/>
              <a:buChar char="●"/>
            </a:pPr>
            <a:r>
              <a:rPr lang="en-US" sz="5900">
                <a:solidFill>
                  <a:schemeClr val="dk1"/>
                </a:solidFill>
              </a:rPr>
              <a:t>Can we predict launch success using only public data?</a:t>
            </a:r>
            <a:endParaRPr sz="5900">
              <a:solidFill>
                <a:schemeClr val="dk1"/>
              </a:solidFill>
            </a:endParaRPr>
          </a:p>
          <a:p>
            <a:pPr indent="-322262" lvl="0" marL="457200" rtl="0" algn="l">
              <a:lnSpc>
                <a:spcPct val="115000"/>
              </a:lnSpc>
              <a:spcBef>
                <a:spcPts val="0"/>
              </a:spcBef>
              <a:spcAft>
                <a:spcPts val="0"/>
              </a:spcAft>
              <a:buClr>
                <a:schemeClr val="dk1"/>
              </a:buClr>
              <a:buSzPct val="100000"/>
              <a:buChar char="●"/>
            </a:pPr>
            <a:r>
              <a:rPr lang="en-US" sz="5900">
                <a:solidFill>
                  <a:schemeClr val="dk1"/>
                </a:solidFill>
              </a:rPr>
              <a:t>Which variables most influence landing outcomes?</a:t>
            </a:r>
            <a:endParaRPr sz="5900">
              <a:solidFill>
                <a:schemeClr val="dk1"/>
              </a:solidFill>
            </a:endParaRPr>
          </a:p>
          <a:p>
            <a:pPr indent="-322262" lvl="0" marL="457200" rtl="0" algn="l">
              <a:lnSpc>
                <a:spcPct val="115000"/>
              </a:lnSpc>
              <a:spcBef>
                <a:spcPts val="0"/>
              </a:spcBef>
              <a:spcAft>
                <a:spcPts val="0"/>
              </a:spcAft>
              <a:buClr>
                <a:schemeClr val="dk1"/>
              </a:buClr>
              <a:buSzPct val="100000"/>
              <a:buChar char="●"/>
            </a:pPr>
            <a:r>
              <a:rPr lang="en-US" sz="5900">
                <a:solidFill>
                  <a:schemeClr val="dk1"/>
                </a:solidFill>
              </a:rPr>
              <a:t>What model is most reliable for operational decision-making?</a:t>
            </a:r>
            <a:endParaRPr sz="5900">
              <a:solidFill>
                <a:schemeClr val="dk1"/>
              </a:solidFill>
            </a:endParaRPr>
          </a:p>
          <a:p>
            <a:pPr indent="-322262" lvl="0" marL="457200" rtl="0" algn="l">
              <a:lnSpc>
                <a:spcPct val="115000"/>
              </a:lnSpc>
              <a:spcBef>
                <a:spcPts val="0"/>
              </a:spcBef>
              <a:spcAft>
                <a:spcPts val="0"/>
              </a:spcAft>
              <a:buClr>
                <a:schemeClr val="dk1"/>
              </a:buClr>
              <a:buSzPct val="100000"/>
              <a:buChar char="●"/>
            </a:pPr>
            <a:r>
              <a:rPr lang="en-US" sz="5900">
                <a:solidFill>
                  <a:schemeClr val="dk1"/>
                </a:solidFill>
              </a:rPr>
              <a:t>How can we transform technical steps into strategic, teachable artifacts?</a:t>
            </a:r>
            <a:endParaRPr sz="5900">
              <a:solidFill>
                <a:schemeClr val="dk1"/>
              </a:solidFill>
            </a:endParaRPr>
          </a:p>
          <a:p>
            <a:pPr indent="-123825" lvl="0" marL="228600" marR="0" rtl="0" algn="l">
              <a:lnSpc>
                <a:spcPct val="90000"/>
              </a:lnSpc>
              <a:spcBef>
                <a:spcPts val="1400"/>
              </a:spcBef>
              <a:spcAft>
                <a:spcPts val="0"/>
              </a:spcAft>
              <a:buClr>
                <a:srgbClr val="292929"/>
              </a:buClr>
              <a:buSzPct val="100000"/>
              <a:buChar char="•"/>
            </a:pPr>
            <a:r>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54"/>
          <p:cNvSpPr txBox="1"/>
          <p:nvPr>
            <p:ph idx="1" type="body"/>
          </p:nvPr>
        </p:nvSpPr>
        <p:spPr>
          <a:xfrm>
            <a:off x="101400" y="1523875"/>
            <a:ext cx="11559900" cy="520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chemeClr val="dk1"/>
                </a:solidFill>
              </a:rPr>
              <a:t>🧾 Description</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query ranks the </a:t>
            </a:r>
            <a:r>
              <a:rPr b="1" lang="en-US" sz="1100">
                <a:solidFill>
                  <a:schemeClr val="dk1"/>
                </a:solidFill>
              </a:rPr>
              <a:t>frequency of landing outcomes</a:t>
            </a:r>
            <a:r>
              <a:rPr lang="en-US" sz="1100">
                <a:solidFill>
                  <a:schemeClr val="dk1"/>
                </a:solidFill>
              </a:rPr>
              <a:t> for SpaceX missions between </a:t>
            </a:r>
            <a:r>
              <a:rPr b="1" lang="en-US" sz="1100">
                <a:solidFill>
                  <a:schemeClr val="dk1"/>
                </a:solidFill>
              </a:rPr>
              <a:t>June 4, 2010</a:t>
            </a:r>
            <a:r>
              <a:rPr lang="en-US" sz="1100">
                <a:solidFill>
                  <a:schemeClr val="dk1"/>
                </a:solidFill>
              </a:rPr>
              <a:t> and </a:t>
            </a:r>
            <a:r>
              <a:rPr b="1" lang="en-US" sz="1100">
                <a:solidFill>
                  <a:schemeClr val="dk1"/>
                </a:solidFill>
              </a:rPr>
              <a:t>March 20, 2017</a:t>
            </a:r>
            <a:r>
              <a:rPr lang="en-US" sz="1100">
                <a:solidFill>
                  <a:schemeClr val="dk1"/>
                </a:solidFill>
              </a:rPr>
              <a:t>. It groups records by the </a:t>
            </a:r>
            <a:r>
              <a:rPr lang="en-US" sz="1100">
                <a:solidFill>
                  <a:srgbClr val="188038"/>
                </a:solidFill>
                <a:latin typeface="Roboto Mono"/>
                <a:ea typeface="Roboto Mono"/>
                <a:cs typeface="Roboto Mono"/>
                <a:sym typeface="Roboto Mono"/>
              </a:rPr>
              <a:t>Landing_Outcome</a:t>
            </a:r>
            <a:r>
              <a:rPr lang="en-US" sz="1100">
                <a:solidFill>
                  <a:schemeClr val="dk1"/>
                </a:solidFill>
              </a:rPr>
              <a:t> field and orders them in descending count. This analysis helps trace the evolution of recovery strategies, identify dominant outcomes, and validate categorical consistency in historical records.</a:t>
            </a:r>
            <a:endParaRPr sz="1100">
              <a:solidFill>
                <a:schemeClr val="dk1"/>
              </a:solidFill>
            </a:endParaRPr>
          </a:p>
          <a:p>
            <a:pPr indent="0" lvl="0" marL="457200" marR="0" rtl="0" algn="l">
              <a:lnSpc>
                <a:spcPct val="100000"/>
              </a:lnSpc>
              <a:spcBef>
                <a:spcPts val="1400"/>
              </a:spcBef>
              <a:spcAft>
                <a:spcPts val="0"/>
              </a:spcAft>
              <a:buNone/>
            </a:pPr>
            <a:r>
              <a:rPr b="1" lang="en-US" sz="1100">
                <a:solidFill>
                  <a:srgbClr val="292929"/>
                </a:solidFill>
              </a:rPr>
              <a:t>🧪 Query Used</a:t>
            </a:r>
            <a:endParaRPr b="1" sz="1100">
              <a:solidFill>
                <a:srgbClr val="292929"/>
              </a:solidFill>
            </a:endParaRPr>
          </a:p>
        </p:txBody>
      </p:sp>
      <p:sp>
        <p:nvSpPr>
          <p:cNvPr id="424" name="Google Shape;424;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25" name="Google Shape;425;p54"/>
          <p:cNvPicPr preferRelativeResize="0"/>
          <p:nvPr/>
        </p:nvPicPr>
        <p:blipFill>
          <a:blip r:embed="rId4">
            <a:alphaModFix/>
          </a:blip>
          <a:stretch>
            <a:fillRect/>
          </a:stretch>
        </p:blipFill>
        <p:spPr>
          <a:xfrm>
            <a:off x="894297" y="2975997"/>
            <a:ext cx="3795274" cy="1465500"/>
          </a:xfrm>
          <a:prstGeom prst="rect">
            <a:avLst/>
          </a:prstGeom>
          <a:noFill/>
          <a:ln>
            <a:noFill/>
          </a:ln>
        </p:spPr>
      </p:pic>
      <p:sp>
        <p:nvSpPr>
          <p:cNvPr id="426" name="Google Shape;426;p54"/>
          <p:cNvSpPr txBox="1"/>
          <p:nvPr/>
        </p:nvSpPr>
        <p:spPr>
          <a:xfrm>
            <a:off x="6350500" y="2621998"/>
            <a:ext cx="1970400" cy="354000"/>
          </a:xfrm>
          <a:prstGeom prst="rect">
            <a:avLst/>
          </a:prstGeom>
          <a:noFill/>
          <a:ln>
            <a:noFill/>
          </a:ln>
        </p:spPr>
        <p:txBody>
          <a:bodyPr anchorCtr="0" anchor="t" bIns="91425" lIns="91425" spcFirstLastPara="1" rIns="91425" wrap="square" tIns="91425">
            <a:spAutoFit/>
          </a:bodyPr>
          <a:lstStyle/>
          <a:p>
            <a:pPr indent="0" lvl="0" marL="457200" rtl="0" algn="l">
              <a:spcBef>
                <a:spcPts val="1400"/>
              </a:spcBef>
              <a:spcAft>
                <a:spcPts val="0"/>
              </a:spcAft>
              <a:buNone/>
            </a:pPr>
            <a:r>
              <a:rPr b="1" lang="en-US" sz="1100">
                <a:solidFill>
                  <a:schemeClr val="dk1"/>
                </a:solidFill>
              </a:rPr>
              <a:t>📊 Query Result</a:t>
            </a:r>
            <a:endParaRPr sz="1200"/>
          </a:p>
        </p:txBody>
      </p:sp>
      <p:pic>
        <p:nvPicPr>
          <p:cNvPr id="427" name="Google Shape;427;p54"/>
          <p:cNvPicPr preferRelativeResize="0"/>
          <p:nvPr/>
        </p:nvPicPr>
        <p:blipFill>
          <a:blip r:embed="rId5">
            <a:alphaModFix/>
          </a:blip>
          <a:stretch>
            <a:fillRect/>
          </a:stretch>
        </p:blipFill>
        <p:spPr>
          <a:xfrm>
            <a:off x="6785071" y="2975996"/>
            <a:ext cx="3614300" cy="2554825"/>
          </a:xfrm>
          <a:prstGeom prst="rect">
            <a:avLst/>
          </a:prstGeom>
          <a:noFill/>
          <a:ln>
            <a:noFill/>
          </a:ln>
        </p:spPr>
      </p:pic>
      <p:sp>
        <p:nvSpPr>
          <p:cNvPr id="428" name="Google Shape;428;p54"/>
          <p:cNvSpPr txBox="1"/>
          <p:nvPr/>
        </p:nvSpPr>
        <p:spPr>
          <a:xfrm>
            <a:off x="101400" y="4561300"/>
            <a:ext cx="5994600" cy="21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Key Observations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No attempt</a:t>
            </a:r>
            <a:r>
              <a:rPr lang="en-US" sz="1100">
                <a:solidFill>
                  <a:schemeClr val="dk1"/>
                </a:solidFill>
              </a:rPr>
              <a:t> is the most frequent outcome, reflecting early missions before reusability protocols.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Equal counts for </a:t>
            </a:r>
            <a:r>
              <a:rPr b="1" lang="en-US" sz="1100">
                <a:solidFill>
                  <a:schemeClr val="dk1"/>
                </a:solidFill>
              </a:rPr>
              <a:t>Success (ground pad)</a:t>
            </a:r>
            <a:r>
              <a:rPr lang="en-US" sz="1100">
                <a:solidFill>
                  <a:schemeClr val="dk1"/>
                </a:solidFill>
              </a:rPr>
              <a:t>, </a:t>
            </a:r>
            <a:r>
              <a:rPr b="1" lang="en-US" sz="1100">
                <a:solidFill>
                  <a:schemeClr val="dk1"/>
                </a:solidFill>
              </a:rPr>
              <a:t>Success (drone ship)</a:t>
            </a:r>
            <a:r>
              <a:rPr lang="en-US" sz="1100">
                <a:solidFill>
                  <a:schemeClr val="dk1"/>
                </a:solidFill>
              </a:rPr>
              <a:t>, and </a:t>
            </a:r>
            <a:r>
              <a:rPr b="1" lang="en-US" sz="1100">
                <a:solidFill>
                  <a:schemeClr val="dk1"/>
                </a:solidFill>
              </a:rPr>
              <a:t>Failure (drone ship)</a:t>
            </a:r>
            <a:r>
              <a:rPr lang="en-US" sz="1100">
                <a:solidFill>
                  <a:schemeClr val="dk1"/>
                </a:solidFill>
              </a:rPr>
              <a:t> highlight the experimental nature of recovery efforts during this period.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Outcomes like </a:t>
            </a:r>
            <a:r>
              <a:rPr b="1" lang="en-US" sz="1100">
                <a:solidFill>
                  <a:schemeClr val="dk1"/>
                </a:solidFill>
              </a:rPr>
              <a:t>Controlled (ocean)</a:t>
            </a:r>
            <a:r>
              <a:rPr lang="en-US" sz="1100">
                <a:solidFill>
                  <a:schemeClr val="dk1"/>
                </a:solidFill>
              </a:rPr>
              <a:t> and </a:t>
            </a:r>
            <a:r>
              <a:rPr b="1" lang="en-US" sz="1100">
                <a:solidFill>
                  <a:schemeClr val="dk1"/>
                </a:solidFill>
              </a:rPr>
              <a:t>Uncontrolled (ocean)</a:t>
            </a:r>
            <a:r>
              <a:rPr lang="en-US" sz="1100">
                <a:solidFill>
                  <a:schemeClr val="dk1"/>
                </a:solidFill>
              </a:rPr>
              <a:t> indicate fallback strategies or partial recoveries.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Rare outcomes such as </a:t>
            </a:r>
            <a:r>
              <a:rPr b="1" lang="en-US" sz="1100">
                <a:solidFill>
                  <a:schemeClr val="dk1"/>
                </a:solidFill>
              </a:rPr>
              <a:t>Failure (parachute)</a:t>
            </a:r>
            <a:r>
              <a:rPr lang="en-US" sz="1100">
                <a:solidFill>
                  <a:schemeClr val="dk1"/>
                </a:solidFill>
              </a:rPr>
              <a:t> and </a:t>
            </a:r>
            <a:r>
              <a:rPr b="1" lang="en-US" sz="1100">
                <a:solidFill>
                  <a:schemeClr val="dk1"/>
                </a:solidFill>
              </a:rPr>
              <a:t>Precluded (drone ship)</a:t>
            </a:r>
            <a:r>
              <a:rPr lang="en-US" sz="1100">
                <a:solidFill>
                  <a:schemeClr val="dk1"/>
                </a:solidFill>
              </a:rPr>
              <a:t> suggest edge cases or aborted recovery attempts.</a:t>
            </a:r>
            <a:endParaRPr b="1" sz="1300">
              <a:solidFill>
                <a:schemeClr val="dk1"/>
              </a:solidFill>
            </a:endParaRPr>
          </a:p>
        </p:txBody>
      </p:sp>
      <p:sp>
        <p:nvSpPr>
          <p:cNvPr id="429" name="Google Shape;429;p54"/>
          <p:cNvSpPr txBox="1"/>
          <p:nvPr>
            <p:ph idx="2" type="body"/>
          </p:nvPr>
        </p:nvSpPr>
        <p:spPr>
          <a:xfrm>
            <a:off x="6273900" y="5600400"/>
            <a:ext cx="5011800" cy="54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rPr>
              <a:t>This ranking supports infrastructure analysis, booster reliability modeling, and historical storytelling. It also reinforces the importance of categorical normalization and temporal filtering in reproducible workflows. Tracking outcome evolution over time helps quantify SpaceX’s learning curve and operational maturity.</a:t>
            </a:r>
            <a:endParaRPr sz="1100">
              <a:solidFill>
                <a:schemeClr val="dk1"/>
              </a:solidFill>
            </a:endParaRPr>
          </a:p>
          <a:p>
            <a:pPr indent="0" lvl="0" marL="0" rtl="0" algn="l">
              <a:lnSpc>
                <a:spcPct val="105000"/>
              </a:lnSpc>
              <a:spcBef>
                <a:spcPts val="1200"/>
              </a:spcBef>
              <a:spcAft>
                <a:spcPts val="0"/>
              </a:spcAft>
              <a:buSzPts val="605"/>
              <a:buNone/>
            </a:pPr>
            <a:r>
              <a:t/>
            </a:r>
            <a:endParaRPr sz="1100">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56"/>
          <p:cNvSpPr txBox="1"/>
          <p:nvPr>
            <p:ph idx="1" type="body"/>
          </p:nvPr>
        </p:nvSpPr>
        <p:spPr>
          <a:xfrm>
            <a:off x="770000" y="1349650"/>
            <a:ext cx="11124600" cy="5417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a:t>
            </a:r>
            <a:r>
              <a:rPr b="1" lang="en-US" sz="1300">
                <a:solidFill>
                  <a:schemeClr val="dk1"/>
                </a:solidFill>
              </a:rPr>
              <a:t>Screenshot Description</a:t>
            </a:r>
            <a:endParaRPr b="1" sz="1300">
              <a:solidFill>
                <a:schemeClr val="dk1"/>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1150">
              <a:solidFill>
                <a:srgbClr val="292929"/>
              </a:solidFill>
            </a:endParaRPr>
          </a:p>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41" name="Google Shape;441;p5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Geographic Distribution of SpaceX Launch Sites </a:t>
            </a:r>
            <a:endParaRPr/>
          </a:p>
        </p:txBody>
      </p:sp>
      <p:pic>
        <p:nvPicPr>
          <p:cNvPr id="442" name="Google Shape;442;p56"/>
          <p:cNvPicPr preferRelativeResize="0"/>
          <p:nvPr/>
        </p:nvPicPr>
        <p:blipFill>
          <a:blip r:embed="rId4">
            <a:alphaModFix/>
          </a:blip>
          <a:stretch>
            <a:fillRect/>
          </a:stretch>
        </p:blipFill>
        <p:spPr>
          <a:xfrm>
            <a:off x="5322883" y="1933950"/>
            <a:ext cx="6061367" cy="3656575"/>
          </a:xfrm>
          <a:prstGeom prst="rect">
            <a:avLst/>
          </a:prstGeom>
          <a:noFill/>
          <a:ln>
            <a:noFill/>
          </a:ln>
        </p:spPr>
      </p:pic>
      <p:sp>
        <p:nvSpPr>
          <p:cNvPr id="443" name="Google Shape;443;p56"/>
          <p:cNvSpPr txBox="1"/>
          <p:nvPr/>
        </p:nvSpPr>
        <p:spPr>
          <a:xfrm>
            <a:off x="87675" y="1708375"/>
            <a:ext cx="4756800" cy="44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100">
                <a:solidFill>
                  <a:schemeClr val="dk1"/>
                </a:solidFill>
              </a:rPr>
              <a:t>This Folium map visualizes the geographic distribution of SpaceX launch infrastructure across the United States. It includes key launch sites and strategic nodes: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CCAFS LC-40</a:t>
            </a:r>
            <a:r>
              <a:rPr lang="en-US" sz="1100">
                <a:solidFill>
                  <a:schemeClr val="dk1"/>
                </a:solidFill>
              </a:rPr>
              <a:t> – Cape Canaveral, Florida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KSC LC-39A</a:t>
            </a:r>
            <a:r>
              <a:rPr lang="en-US" sz="1100">
                <a:solidFill>
                  <a:schemeClr val="dk1"/>
                </a:solidFill>
              </a:rPr>
              <a:t> – Kennedy Space Center, Florida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CCAFS SLC-40</a:t>
            </a:r>
            <a:r>
              <a:rPr lang="en-US" sz="1100">
                <a:solidFill>
                  <a:schemeClr val="dk1"/>
                </a:solidFill>
              </a:rPr>
              <a:t> – Typographic variant of LC-40, normalized for auditability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VAFB SLC-4E</a:t>
            </a:r>
            <a:r>
              <a:rPr lang="en-US" sz="1100">
                <a:solidFill>
                  <a:schemeClr val="dk1"/>
                </a:solidFill>
              </a:rPr>
              <a:t> – Vandenberg Air Force Base, California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NASA JSC</a:t>
            </a:r>
            <a:r>
              <a:rPr lang="en-US" sz="1100">
                <a:solidFill>
                  <a:schemeClr val="dk1"/>
                </a:solidFill>
              </a:rPr>
              <a:t> – Johnson Space Center, Texas (reference node)</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Each site is marked with a </a:t>
            </a:r>
            <a:r>
              <a:rPr b="1" lang="en-US" sz="1100">
                <a:solidFill>
                  <a:schemeClr val="dk1"/>
                </a:solidFill>
              </a:rPr>
              <a:t>red circle</a:t>
            </a:r>
            <a:r>
              <a:rPr lang="en-US" sz="1100">
                <a:solidFill>
                  <a:schemeClr val="dk1"/>
                </a:solidFill>
              </a:rPr>
              <a:t> and labeled with its name. The map is centered on the continental U.S. with zoom level optimized to display all launch sites simultaneously.</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Key Elements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Red Circles</a:t>
            </a:r>
            <a:r>
              <a:rPr lang="en-US" sz="1100">
                <a:solidFill>
                  <a:schemeClr val="dk1"/>
                </a:solidFill>
              </a:rPr>
              <a:t>: Highlight launch site coordinates with 1000-meter radius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Popups</a:t>
            </a:r>
            <a:r>
              <a:rPr lang="en-US" sz="1100">
                <a:solidFill>
                  <a:schemeClr val="dk1"/>
                </a:solidFill>
              </a:rPr>
              <a:t>: Display site names for onboarding clarity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Text Labels</a:t>
            </a:r>
            <a:r>
              <a:rPr lang="en-US" sz="1100">
                <a:solidFill>
                  <a:schemeClr val="dk1"/>
                </a:solidFill>
              </a:rPr>
              <a:t>: Annotate strategic nodes like NASA JSC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Interactive Base Layer</a:t>
            </a:r>
            <a:r>
              <a:rPr lang="en-US" sz="1100">
                <a:solidFill>
                  <a:schemeClr val="dk1"/>
                </a:solidFill>
              </a:rPr>
              <a:t>: Powered by Leaflet and OpenStreetMap for reproducibility</a:t>
            </a:r>
            <a:endParaRPr b="1" sz="1300">
              <a:solidFill>
                <a:schemeClr val="dk1"/>
              </a:solidFill>
            </a:endParaRPr>
          </a:p>
        </p:txBody>
      </p:sp>
      <p:sp>
        <p:nvSpPr>
          <p:cNvPr id="444" name="Google Shape;444;p56"/>
          <p:cNvSpPr txBox="1"/>
          <p:nvPr>
            <p:ph idx="2" type="body"/>
          </p:nvPr>
        </p:nvSpPr>
        <p:spPr>
          <a:xfrm>
            <a:off x="5270163" y="5701675"/>
            <a:ext cx="6166800" cy="48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rPr>
              <a:t>This spatial visualization reinforces SpaceX’s territorial logic—launch sites are positioned near coastlines and infrastructure hubs to optimize logistics, safety, and orbital trajectories.</a:t>
            </a:r>
            <a:endParaRPr sz="1100">
              <a:solidFill>
                <a:schemeClr val="dk1"/>
              </a:solidFill>
            </a:endParaRPr>
          </a:p>
          <a:p>
            <a:pPr indent="0" lvl="0" marL="0" rtl="0" algn="l">
              <a:lnSpc>
                <a:spcPct val="105000"/>
              </a:lnSpc>
              <a:spcBef>
                <a:spcPts val="1200"/>
              </a:spcBef>
              <a:spcAft>
                <a:spcPts val="0"/>
              </a:spcAft>
              <a:buSzPts val="605"/>
              <a:buNone/>
            </a:pPr>
            <a:r>
              <a:t/>
            </a:r>
            <a:endParaRPr sz="1100">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57"/>
          <p:cNvSpPr txBox="1"/>
          <p:nvPr>
            <p:ph idx="1" type="body"/>
          </p:nvPr>
        </p:nvSpPr>
        <p:spPr>
          <a:xfrm>
            <a:off x="769998" y="1825625"/>
            <a:ext cx="40197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 </a:t>
            </a:r>
            <a:r>
              <a:rPr b="1" lang="en-US" sz="1300">
                <a:solidFill>
                  <a:schemeClr val="dk1"/>
                </a:solidFill>
              </a:rPr>
              <a:t>Screenshot Description</a:t>
            </a:r>
            <a:endParaRPr sz="1100">
              <a:solidFill>
                <a:srgbClr val="292929"/>
              </a:solidFill>
            </a:endParaRPr>
          </a:p>
          <a:p>
            <a:pPr indent="0" lvl="0" marL="457200" marR="0" rtl="0" algn="l">
              <a:lnSpc>
                <a:spcPct val="100000"/>
              </a:lnSpc>
              <a:spcBef>
                <a:spcPts val="1400"/>
              </a:spcBef>
              <a:spcAft>
                <a:spcPts val="0"/>
              </a:spcAft>
              <a:buNone/>
            </a:pPr>
            <a:r>
              <a:rPr lang="en-US" sz="1100">
                <a:solidFill>
                  <a:srgbClr val="292929"/>
                </a:solidFill>
              </a:rPr>
              <a:t>This Folium map visualizes SpaceX launch outcomes using color-coded markers. </a:t>
            </a:r>
            <a:br>
              <a:rPr lang="en-US" sz="1100">
                <a:solidFill>
                  <a:srgbClr val="292929"/>
                </a:solidFill>
              </a:rPr>
            </a:br>
            <a:br>
              <a:rPr lang="en-US" sz="1100">
                <a:solidFill>
                  <a:srgbClr val="292929"/>
                </a:solidFill>
              </a:rPr>
            </a:br>
            <a:r>
              <a:rPr lang="en-US" sz="1100">
                <a:solidFill>
                  <a:srgbClr val="292929"/>
                </a:solidFill>
              </a:rPr>
              <a:t>🟢 Green icons represent successful landings </a:t>
            </a:r>
            <a:br>
              <a:rPr lang="en-US" sz="1100">
                <a:solidFill>
                  <a:srgbClr val="292929"/>
                </a:solidFill>
              </a:rPr>
            </a:br>
            <a:br>
              <a:rPr lang="en-US" sz="1100">
                <a:solidFill>
                  <a:srgbClr val="292929"/>
                </a:solidFill>
              </a:rPr>
            </a:br>
            <a:r>
              <a:rPr lang="en-US" sz="1100">
                <a:solidFill>
                  <a:srgbClr val="292929"/>
                </a:solidFill>
              </a:rPr>
              <a:t>🔴 Red icons indicate failed landings</a:t>
            </a:r>
            <a:br>
              <a:rPr lang="en-US" sz="1100">
                <a:solidFill>
                  <a:srgbClr val="292929"/>
                </a:solidFill>
              </a:rPr>
            </a:br>
            <a:br>
              <a:rPr lang="en-US" sz="1100">
                <a:solidFill>
                  <a:srgbClr val="292929"/>
                </a:solidFill>
              </a:rPr>
            </a:br>
            <a:r>
              <a:rPr lang="en-US" sz="1100">
                <a:solidFill>
                  <a:srgbClr val="292929"/>
                </a:solidFill>
              </a:rPr>
              <a:t>The circular layout emphasizes spatial clustering and visual symmetry, helping onboard users quickly identify patterns in launch performance. This visualization supports institutional reporting, infrastructure analysis, and onboarding clarity by making technical outcomes visually traceable.</a:t>
            </a:r>
            <a:endParaRPr sz="11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451" name="Google Shape;451;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Color-Coded Launch Outcomes – Folium Map Visualization</a:t>
            </a:r>
            <a:endParaRPr/>
          </a:p>
        </p:txBody>
      </p:sp>
      <p:pic>
        <p:nvPicPr>
          <p:cNvPr id="452" name="Google Shape;452;p57"/>
          <p:cNvPicPr preferRelativeResize="0"/>
          <p:nvPr/>
        </p:nvPicPr>
        <p:blipFill>
          <a:blip r:embed="rId4">
            <a:alphaModFix/>
          </a:blip>
          <a:stretch>
            <a:fillRect/>
          </a:stretch>
        </p:blipFill>
        <p:spPr>
          <a:xfrm>
            <a:off x="5130225" y="1639813"/>
            <a:ext cx="5008675" cy="3833650"/>
          </a:xfrm>
          <a:prstGeom prst="rect">
            <a:avLst/>
          </a:prstGeom>
          <a:noFill/>
          <a:ln>
            <a:noFill/>
          </a:ln>
        </p:spPr>
      </p:pic>
      <p:sp>
        <p:nvSpPr>
          <p:cNvPr id="453" name="Google Shape;453;p57"/>
          <p:cNvSpPr txBox="1"/>
          <p:nvPr>
            <p:ph idx="2" type="body"/>
          </p:nvPr>
        </p:nvSpPr>
        <p:spPr>
          <a:xfrm>
            <a:off x="10400175" y="1825625"/>
            <a:ext cx="1505400" cy="1362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1100">
                <a:solidFill>
                  <a:srgbClr val="292929"/>
                </a:solidFill>
              </a:rPr>
              <a:t>🟢 = Success</a:t>
            </a:r>
            <a:br>
              <a:rPr lang="en-US" sz="1100">
                <a:solidFill>
                  <a:srgbClr val="292929"/>
                </a:solidFill>
              </a:rPr>
            </a:br>
            <a:r>
              <a:rPr lang="en-US" sz="1100">
                <a:solidFill>
                  <a:srgbClr val="292929"/>
                </a:solidFill>
              </a:rPr>
              <a:t>🔴 </a:t>
            </a:r>
            <a:r>
              <a:rPr lang="en-US" sz="1100">
                <a:solidFill>
                  <a:srgbClr val="292929"/>
                </a:solidFill>
              </a:rPr>
              <a:t>= Failure</a:t>
            </a:r>
            <a:br>
              <a:rPr lang="en-US" sz="1100">
                <a:solidFill>
                  <a:srgbClr val="292929"/>
                </a:solidFill>
              </a:rPr>
            </a:br>
            <a:endParaRPr sz="2800">
              <a:solidFill>
                <a:srgbClr val="292929"/>
              </a:solidFill>
              <a:latin typeface="Calibri"/>
              <a:ea typeface="Calibri"/>
              <a:cs typeface="Calibri"/>
              <a:sym typeface="Calibri"/>
            </a:endParaRPr>
          </a:p>
        </p:txBody>
      </p:sp>
      <p:sp>
        <p:nvSpPr>
          <p:cNvPr id="454" name="Google Shape;454;p57"/>
          <p:cNvSpPr txBox="1"/>
          <p:nvPr>
            <p:ph idx="3" type="body"/>
          </p:nvPr>
        </p:nvSpPr>
        <p:spPr>
          <a:xfrm>
            <a:off x="4666176" y="5701675"/>
            <a:ext cx="6770700" cy="48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solidFill>
                  <a:schemeClr val="dk1"/>
                </a:solidFill>
              </a:rPr>
              <a:t>This spatial visualization reinforces SpaceX’s territorial logic—launch sites are positioned near coastlines and infrastructure hubs to optimize logistics, safety, and orbital trajectories. The color-coded markers support onboarding, auditability, and strategic analysis of mission outcomes.</a:t>
            </a:r>
            <a:endParaRPr sz="1100">
              <a:solidFill>
                <a:schemeClr val="dk1"/>
              </a:solidFill>
            </a:endParaRPr>
          </a:p>
          <a:p>
            <a:pPr indent="0" lvl="0" marL="0" rtl="0" algn="l">
              <a:lnSpc>
                <a:spcPct val="105000"/>
              </a:lnSpc>
              <a:spcBef>
                <a:spcPts val="1200"/>
              </a:spcBef>
              <a:spcAft>
                <a:spcPts val="0"/>
              </a:spcAft>
              <a:buSzPts val="605"/>
              <a:buNone/>
            </a:pPr>
            <a:r>
              <a:t/>
            </a:r>
            <a:endParaRPr sz="1100">
              <a:solidFill>
                <a:schemeClr val="dk1"/>
              </a:solidFill>
            </a:endParaRPr>
          </a:p>
          <a:p>
            <a:pPr indent="0" lvl="0" marL="457200" marR="0" rtl="0" algn="l">
              <a:lnSpc>
                <a:spcPct val="90000"/>
              </a:lnSpc>
              <a:spcBef>
                <a:spcPts val="1400"/>
              </a:spcBef>
              <a:spcAft>
                <a:spcPts val="0"/>
              </a:spcAft>
              <a:buNone/>
            </a:pPr>
            <a:r>
              <a:t/>
            </a:r>
            <a:endParaRPr sz="1210">
              <a:solidFill>
                <a:srgbClr val="29292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400">
                <a:solidFill>
                  <a:srgbClr val="4A86E8"/>
                </a:solidFill>
              </a:rPr>
              <a:t>🛰️ </a:t>
            </a:r>
            <a:r>
              <a:rPr b="1" lang="en-US" sz="2400">
                <a:solidFill>
                  <a:srgbClr val="4A86E8"/>
                </a:solidFill>
              </a:rPr>
              <a:t>Spatial Proximity Analysis – Launch Site and Infrastructure</a:t>
            </a:r>
            <a:endParaRPr sz="2400">
              <a:solidFill>
                <a:srgbClr val="4A86E8"/>
              </a:solidFill>
            </a:endParaRPr>
          </a:p>
        </p:txBody>
      </p:sp>
      <p:sp>
        <p:nvSpPr>
          <p:cNvPr id="461" name="Google Shape;461;p58"/>
          <p:cNvSpPr txBox="1"/>
          <p:nvPr/>
        </p:nvSpPr>
        <p:spPr>
          <a:xfrm>
            <a:off x="115100" y="1434075"/>
            <a:ext cx="4756800" cy="50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Screenshot Description</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Folium map centers on a selected SpaceX launch site and its surrounding infrastructure. The visualization includes: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Launch Site Marker</a:t>
            </a:r>
            <a:r>
              <a:rPr lang="en-US" sz="1100">
                <a:solidFill>
                  <a:schemeClr val="dk1"/>
                </a:solidFill>
              </a:rPr>
              <a:t>: e.g., CCAFS LC-40 in Florida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Proximity Markers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Highway access point (e.g., FL-528 or US-1)</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Railway node (if available)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Coastal reference point (Atlantic shoreline)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 Urban center (e.g., Cape Canaveral or Cocoa Beach)</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Each proximity is annotated with geodesic distance calculations, displayed in kilometers for auditability and onboarding clarity.</a:t>
            </a:r>
            <a:endParaRPr sz="1100">
              <a:solidFill>
                <a:schemeClr val="dk1"/>
              </a:solidFill>
            </a:endParaRPr>
          </a:p>
          <a:p>
            <a:pPr indent="0" lvl="0" marL="0" rtl="0" algn="l">
              <a:lnSpc>
                <a:spcPct val="115000"/>
              </a:lnSpc>
              <a:spcBef>
                <a:spcPts val="1400"/>
              </a:spcBef>
              <a:spcAft>
                <a:spcPts val="0"/>
              </a:spcAft>
              <a:buNone/>
            </a:pPr>
            <a:r>
              <a:rPr b="1" lang="en-US" sz="1300">
                <a:solidFill>
                  <a:schemeClr val="dk1"/>
                </a:solidFill>
              </a:rPr>
              <a:t>📐 Key Elements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Colored Lines</a:t>
            </a:r>
            <a:r>
              <a:rPr lang="en-US" sz="1100">
                <a:solidFill>
                  <a:schemeClr val="dk1"/>
                </a:solidFill>
              </a:rPr>
              <a:t>: Connect the launch site to each proximity node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Distance Labels</a:t>
            </a:r>
            <a:r>
              <a:rPr lang="en-US" sz="1100">
                <a:solidFill>
                  <a:schemeClr val="dk1"/>
                </a:solidFill>
              </a:rPr>
              <a:t>: Show calculated geodesic distances along each path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Interactive Popups</a:t>
            </a:r>
            <a:r>
              <a:rPr lang="en-US" sz="1100">
                <a:solidFill>
                  <a:schemeClr val="dk1"/>
                </a:solidFill>
              </a:rPr>
              <a:t>: Provide contextual metadata (e.g., infrastructure type, urban density)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Base Layer</a:t>
            </a:r>
            <a:r>
              <a:rPr lang="en-US" sz="1100">
                <a:solidFill>
                  <a:schemeClr val="dk1"/>
                </a:solidFill>
              </a:rPr>
              <a:t>: Leaflet + OpenStreetMap for reproducibility and geographic traceability</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pic>
        <p:nvPicPr>
          <p:cNvPr id="462" name="Google Shape;462;p58"/>
          <p:cNvPicPr preferRelativeResize="0"/>
          <p:nvPr/>
        </p:nvPicPr>
        <p:blipFill>
          <a:blip r:embed="rId4">
            <a:alphaModFix/>
          </a:blip>
          <a:stretch>
            <a:fillRect/>
          </a:stretch>
        </p:blipFill>
        <p:spPr>
          <a:xfrm>
            <a:off x="5859450" y="1292748"/>
            <a:ext cx="5261151" cy="3161050"/>
          </a:xfrm>
          <a:prstGeom prst="rect">
            <a:avLst/>
          </a:prstGeom>
          <a:noFill/>
          <a:ln>
            <a:noFill/>
          </a:ln>
        </p:spPr>
      </p:pic>
      <p:sp>
        <p:nvSpPr>
          <p:cNvPr id="463" name="Google Shape;463;p58"/>
          <p:cNvSpPr txBox="1"/>
          <p:nvPr/>
        </p:nvSpPr>
        <p:spPr>
          <a:xfrm>
            <a:off x="5033000" y="4453800"/>
            <a:ext cx="6252600" cy="240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Strategic Insight</a:t>
            </a:r>
            <a:endParaRPr b="1" sz="1300">
              <a:solidFill>
                <a:schemeClr val="dk1"/>
              </a:solidFill>
            </a:endParaRPr>
          </a:p>
          <a:p>
            <a:pPr indent="0" lvl="0" marL="0" rtl="0" algn="l">
              <a:lnSpc>
                <a:spcPct val="115000"/>
              </a:lnSpc>
              <a:spcBef>
                <a:spcPts val="1200"/>
              </a:spcBef>
              <a:spcAft>
                <a:spcPts val="0"/>
              </a:spcAft>
              <a:buNone/>
            </a:pPr>
            <a:r>
              <a:rPr lang="en-US" sz="1100">
                <a:solidFill>
                  <a:schemeClr val="dk1"/>
                </a:solidFill>
              </a:rPr>
              <a:t>This spatial analysis reinforces the territorial logic behind launch site placement. Proximity to key infrastructure nodes supports: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Logistics and transport optimization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Emergency access and safety protocols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Orbital trajectory alignment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Institutional planning and territorial defense</a:t>
            </a:r>
            <a:endParaRPr sz="1100">
              <a:solidFill>
                <a:schemeClr val="dk1"/>
              </a:solidFill>
            </a:endParaRPr>
          </a:p>
          <a:p>
            <a:pPr indent="0" lvl="0" marL="0" rtl="0" algn="l">
              <a:lnSpc>
                <a:spcPct val="115000"/>
              </a:lnSpc>
              <a:spcBef>
                <a:spcPts val="1200"/>
              </a:spcBef>
              <a:spcAft>
                <a:spcPts val="1200"/>
              </a:spcAft>
              <a:buNone/>
            </a:pPr>
            <a:r>
              <a:rPr lang="en-US" sz="1100">
                <a:solidFill>
                  <a:schemeClr val="dk1"/>
                </a:solidFill>
              </a:rPr>
              <a:t>The calculated distances offer traceable, auditable metrics for onboarding, reporting, and strategic decision-making—bridging technical precision with narrative clarity.</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5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p60"/>
          <p:cNvSpPr txBox="1"/>
          <p:nvPr>
            <p:ph idx="1" type="body"/>
          </p:nvPr>
        </p:nvSpPr>
        <p:spPr>
          <a:xfrm>
            <a:off x="180181" y="1321975"/>
            <a:ext cx="10850100" cy="43512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Clr>
                <a:schemeClr val="dk1"/>
              </a:buClr>
              <a:buSzPts val="275"/>
              <a:buFont typeface="Arial"/>
              <a:buNone/>
            </a:pPr>
            <a:r>
              <a:rPr b="1" lang="en-US" sz="5600">
                <a:solidFill>
                  <a:schemeClr val="dk1"/>
                </a:solidFill>
              </a:rPr>
              <a:t>📍 Screenshot Description</a:t>
            </a:r>
            <a:endParaRPr b="1" sz="5600">
              <a:solidFill>
                <a:schemeClr val="dk1"/>
              </a:solidFill>
            </a:endParaRPr>
          </a:p>
          <a:p>
            <a:pPr indent="0" lvl="0" marL="0" rtl="0" algn="l">
              <a:lnSpc>
                <a:spcPct val="115000"/>
              </a:lnSpc>
              <a:spcBef>
                <a:spcPts val="1200"/>
              </a:spcBef>
              <a:spcAft>
                <a:spcPts val="0"/>
              </a:spcAft>
              <a:buNone/>
            </a:pPr>
            <a:r>
              <a:rPr lang="en-US" sz="5600">
                <a:solidFill>
                  <a:schemeClr val="dk1"/>
                </a:solidFill>
              </a:rPr>
              <a:t>This dashboard visualizes SpaceX launch outcomes for the site </a:t>
            </a:r>
            <a:r>
              <a:rPr b="1" lang="en-US" sz="5600">
                <a:solidFill>
                  <a:schemeClr val="dk1"/>
                </a:solidFill>
              </a:rPr>
              <a:t>CCAFS LC-40</a:t>
            </a:r>
            <a:r>
              <a:rPr lang="en-US" sz="5600">
                <a:solidFill>
                  <a:schemeClr val="dk1"/>
                </a:solidFill>
              </a:rPr>
              <a:t>, integrating interactive components for performance analysis:</a:t>
            </a:r>
            <a:endParaRPr sz="5600">
              <a:solidFill>
                <a:schemeClr val="dk1"/>
              </a:solidFill>
            </a:endParaRPr>
          </a:p>
          <a:p>
            <a:pPr indent="-317500" lvl="0" marL="457200" rtl="0" algn="l">
              <a:lnSpc>
                <a:spcPct val="115000"/>
              </a:lnSpc>
              <a:spcBef>
                <a:spcPts val="1200"/>
              </a:spcBef>
              <a:spcAft>
                <a:spcPts val="0"/>
              </a:spcAft>
              <a:buClr>
                <a:schemeClr val="dk1"/>
              </a:buClr>
              <a:buSzPct val="100000"/>
              <a:buChar char="●"/>
            </a:pPr>
            <a:r>
              <a:rPr b="1" lang="en-US" sz="5600">
                <a:solidFill>
                  <a:schemeClr val="dk1"/>
                </a:solidFill>
              </a:rPr>
              <a:t>Dropdown Selector</a:t>
            </a:r>
            <a:r>
              <a:rPr lang="en-US" sz="5600">
                <a:solidFill>
                  <a:schemeClr val="dk1"/>
                </a:solidFill>
              </a:rPr>
              <a:t>: Filters data by launch site (currently set to CCAFS LC-40).</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Pie Chart</a:t>
            </a:r>
            <a:r>
              <a:rPr lang="en-US" sz="5600">
                <a:solidFill>
                  <a:schemeClr val="dk1"/>
                </a:solidFill>
              </a:rPr>
              <a:t>: Displays launch success rate:</a:t>
            </a:r>
            <a:endParaRPr sz="5600">
              <a:solidFill>
                <a:schemeClr val="dk1"/>
              </a:solidFill>
            </a:endParaRPr>
          </a:p>
          <a:p>
            <a:pPr indent="-317500" lvl="1" marL="914400" rtl="0" algn="l">
              <a:lnSpc>
                <a:spcPct val="115000"/>
              </a:lnSpc>
              <a:spcBef>
                <a:spcPts val="0"/>
              </a:spcBef>
              <a:spcAft>
                <a:spcPts val="0"/>
              </a:spcAft>
              <a:buClr>
                <a:schemeClr val="dk1"/>
              </a:buClr>
              <a:buSzPct val="100000"/>
              <a:buChar char="○"/>
            </a:pPr>
            <a:r>
              <a:rPr lang="en-US" sz="5600">
                <a:solidFill>
                  <a:schemeClr val="dk1"/>
                </a:solidFill>
              </a:rPr>
              <a:t>🔵 Successes: 73.3%</a:t>
            </a:r>
            <a:endParaRPr sz="5600">
              <a:solidFill>
                <a:schemeClr val="dk1"/>
              </a:solidFill>
            </a:endParaRPr>
          </a:p>
          <a:p>
            <a:pPr indent="-317500" lvl="1" marL="914400" rtl="0" algn="l">
              <a:lnSpc>
                <a:spcPct val="115000"/>
              </a:lnSpc>
              <a:spcBef>
                <a:spcPts val="0"/>
              </a:spcBef>
              <a:spcAft>
                <a:spcPts val="0"/>
              </a:spcAft>
              <a:buClr>
                <a:schemeClr val="dk1"/>
              </a:buClr>
              <a:buSzPct val="100000"/>
              <a:buChar char="○"/>
            </a:pPr>
            <a:r>
              <a:rPr lang="en-US" sz="5600">
                <a:solidFill>
                  <a:schemeClr val="dk1"/>
                </a:solidFill>
              </a:rPr>
              <a:t>🔴 Failures: 26.7%</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Payload Range Slider</a:t>
            </a:r>
            <a:r>
              <a:rPr lang="en-US" sz="5600">
                <a:solidFill>
                  <a:schemeClr val="dk1"/>
                </a:solidFill>
              </a:rPr>
              <a:t>: Enables filtering by payload mass (kg).</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Scatter Plot</a:t>
            </a:r>
            <a:r>
              <a:rPr lang="en-US" sz="5600">
                <a:solidFill>
                  <a:schemeClr val="dk1"/>
                </a:solidFill>
              </a:rPr>
              <a:t>: Correlates payload mass with launch success, color-coded by booster version.</a:t>
            </a:r>
            <a:endParaRPr sz="5600">
              <a:solidFill>
                <a:schemeClr val="dk1"/>
              </a:solidFill>
            </a:endParaRPr>
          </a:p>
          <a:p>
            <a:pPr indent="0" lvl="0" marL="457200" rtl="0" algn="l">
              <a:lnSpc>
                <a:spcPct val="115000"/>
              </a:lnSpc>
              <a:spcBef>
                <a:spcPts val="1200"/>
              </a:spcBef>
              <a:spcAft>
                <a:spcPts val="0"/>
              </a:spcAft>
              <a:buNone/>
            </a:pPr>
            <a:r>
              <a:t/>
            </a:r>
            <a:endParaRPr sz="5600">
              <a:solidFill>
                <a:schemeClr val="dk1"/>
              </a:solidFill>
            </a:endParaRPr>
          </a:p>
          <a:p>
            <a:pPr indent="0" lvl="0" marL="457200" rtl="0" algn="l">
              <a:lnSpc>
                <a:spcPct val="115000"/>
              </a:lnSpc>
              <a:spcBef>
                <a:spcPts val="1200"/>
              </a:spcBef>
              <a:spcAft>
                <a:spcPts val="0"/>
              </a:spcAft>
              <a:buNone/>
            </a:pPr>
            <a:r>
              <a:rPr b="1" lang="en-US" sz="5600">
                <a:solidFill>
                  <a:schemeClr val="dk1"/>
                </a:solidFill>
              </a:rPr>
              <a:t>📐 Key Elements</a:t>
            </a:r>
            <a:endParaRPr b="1" sz="5600">
              <a:solidFill>
                <a:schemeClr val="dk1"/>
              </a:solidFill>
            </a:endParaRPr>
          </a:p>
          <a:p>
            <a:pPr indent="-317500" lvl="0" marL="457200" rtl="0" algn="l">
              <a:lnSpc>
                <a:spcPct val="115000"/>
              </a:lnSpc>
              <a:spcBef>
                <a:spcPts val="1200"/>
              </a:spcBef>
              <a:spcAft>
                <a:spcPts val="0"/>
              </a:spcAft>
              <a:buClr>
                <a:schemeClr val="dk1"/>
              </a:buClr>
              <a:buSzPct val="100000"/>
              <a:buChar char="●"/>
            </a:pPr>
            <a:r>
              <a:rPr b="1" lang="en-US" sz="5600">
                <a:solidFill>
                  <a:schemeClr val="dk1"/>
                </a:solidFill>
              </a:rPr>
              <a:t>Dropdown Menu</a:t>
            </a:r>
            <a:r>
              <a:rPr lang="en-US" sz="5600">
                <a:solidFill>
                  <a:schemeClr val="dk1"/>
                </a:solidFill>
              </a:rPr>
              <a:t>: Enables site-specific filtering for comparative analysis.</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Pie Chart</a:t>
            </a:r>
            <a:r>
              <a:rPr lang="en-US" sz="5600">
                <a:solidFill>
                  <a:schemeClr val="dk1"/>
                </a:solidFill>
              </a:rPr>
              <a:t>: Offers a quick visual summary of launch outcomes for the selected site.</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Slider + Scatter Plot</a:t>
            </a:r>
            <a:r>
              <a:rPr lang="en-US" sz="5600">
                <a:solidFill>
                  <a:schemeClr val="dk1"/>
                </a:solidFill>
              </a:rPr>
              <a:t>: Supports deeper exploration of payload-performance relationships.</a:t>
            </a:r>
            <a:endParaRPr sz="5600">
              <a:solidFill>
                <a:schemeClr val="dk1"/>
              </a:solidFill>
            </a:endParaRPr>
          </a:p>
          <a:p>
            <a:pPr indent="-317500" lvl="0" marL="457200" rtl="0" algn="l">
              <a:lnSpc>
                <a:spcPct val="115000"/>
              </a:lnSpc>
              <a:spcBef>
                <a:spcPts val="0"/>
              </a:spcBef>
              <a:spcAft>
                <a:spcPts val="0"/>
              </a:spcAft>
              <a:buClr>
                <a:schemeClr val="dk1"/>
              </a:buClr>
              <a:buSzPct val="100000"/>
              <a:buChar char="●"/>
            </a:pPr>
            <a:r>
              <a:rPr b="1" lang="en-US" sz="5600">
                <a:solidFill>
                  <a:schemeClr val="dk1"/>
                </a:solidFill>
              </a:rPr>
              <a:t>Color Coding</a:t>
            </a:r>
            <a:r>
              <a:rPr lang="en-US" sz="5600">
                <a:solidFill>
                  <a:schemeClr val="dk1"/>
                </a:solidFill>
              </a:rPr>
              <a:t>: Booster versions are distinguished for technical traceability.</a:t>
            </a:r>
            <a:endParaRPr sz="5600">
              <a:solidFill>
                <a:schemeClr val="dk1"/>
              </a:solidFill>
            </a:endParaRPr>
          </a:p>
          <a:p>
            <a:pPr indent="0" lvl="0" marL="4572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200"/>
              </a:spcBef>
              <a:spcAft>
                <a:spcPts val="0"/>
              </a:spcAft>
              <a:buNone/>
            </a:pPr>
            <a:r>
              <a:t/>
            </a:r>
            <a:endParaRPr b="1" sz="1300">
              <a:solidFill>
                <a:schemeClr val="dk1"/>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p:txBody>
      </p:sp>
      <p:sp>
        <p:nvSpPr>
          <p:cNvPr id="475" name="Google Shape;475;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700">
                <a:solidFill>
                  <a:srgbClr val="1C7DDB"/>
                </a:solidFill>
              </a:rPr>
              <a:t>📊 </a:t>
            </a:r>
            <a:r>
              <a:rPr b="1" lang="en-US" sz="2700">
                <a:solidFill>
                  <a:srgbClr val="1C7DDB"/>
                </a:solidFill>
              </a:rPr>
              <a:t>Launch Success Breakdown – Dashboard Visualization</a:t>
            </a:r>
            <a:endParaRPr sz="3000">
              <a:solidFill>
                <a:srgbClr val="1C7DD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6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1" name="Google Shape;481;p6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700">
                <a:solidFill>
                  <a:srgbClr val="1C7DDB"/>
                </a:solidFill>
              </a:rPr>
              <a:t>📊 </a:t>
            </a:r>
            <a:r>
              <a:rPr b="1" lang="en-US" sz="2700">
                <a:solidFill>
                  <a:srgbClr val="1C7DDB"/>
                </a:solidFill>
              </a:rPr>
              <a:t>Launch Success Breakdown – Dashboard Visualization</a:t>
            </a:r>
            <a:endParaRPr sz="3000">
              <a:solidFill>
                <a:srgbClr val="1C7DDB"/>
              </a:solidFill>
            </a:endParaRPr>
          </a:p>
        </p:txBody>
      </p:sp>
      <p:pic>
        <p:nvPicPr>
          <p:cNvPr id="482" name="Google Shape;482;p61" title="combo_2.png"/>
          <p:cNvPicPr preferRelativeResize="0"/>
          <p:nvPr/>
        </p:nvPicPr>
        <p:blipFill>
          <a:blip r:embed="rId4">
            <a:alphaModFix/>
          </a:blip>
          <a:stretch>
            <a:fillRect/>
          </a:stretch>
        </p:blipFill>
        <p:spPr>
          <a:xfrm>
            <a:off x="1360624" y="1301724"/>
            <a:ext cx="8504400" cy="4254549"/>
          </a:xfrm>
          <a:prstGeom prst="rect">
            <a:avLst/>
          </a:prstGeom>
          <a:noFill/>
          <a:ln>
            <a:noFill/>
          </a:ln>
        </p:spPr>
      </p:pic>
      <p:sp>
        <p:nvSpPr>
          <p:cNvPr id="483" name="Google Shape;483;p61"/>
          <p:cNvSpPr txBox="1"/>
          <p:nvPr/>
        </p:nvSpPr>
        <p:spPr>
          <a:xfrm>
            <a:off x="427950" y="5583050"/>
            <a:ext cx="10575000" cy="14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 Strategic Insight</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This dashboard empowers users to explore launch performance interactively. The </a:t>
            </a:r>
            <a:r>
              <a:rPr b="1" lang="en-US" sz="1100">
                <a:solidFill>
                  <a:schemeClr val="dk1"/>
                </a:solidFill>
              </a:rPr>
              <a:t>73.3% success rate</a:t>
            </a:r>
            <a:r>
              <a:rPr lang="en-US" sz="1100">
                <a:solidFill>
                  <a:schemeClr val="dk1"/>
                </a:solidFill>
              </a:rPr>
              <a:t> at CCAFS LC-40 reinforces its reliability as a launch site. The scatter plot reveals how payload mass and booster type influence mission outcomes, supporting </a:t>
            </a:r>
            <a:r>
              <a:rPr b="1" lang="en-US" sz="1100">
                <a:solidFill>
                  <a:schemeClr val="dk1"/>
                </a:solidFill>
              </a:rPr>
              <a:t>technical audits, onboarding workflows, and institutional reporting</a:t>
            </a:r>
            <a:r>
              <a:rPr lang="en-US" sz="1100">
                <a:solidFill>
                  <a:schemeClr val="dk1"/>
                </a:solidFill>
              </a:rPr>
              <a:t>.</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p62"/>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piechart for the launch site with highest launch success ratio</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90" name="Google Shape;490;p6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2&gt;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6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63"/>
          <p:cNvSpPr txBox="1"/>
          <p:nvPr>
            <p:ph idx="1" type="body"/>
          </p:nvPr>
        </p:nvSpPr>
        <p:spPr>
          <a:xfrm>
            <a:off x="888600" y="1381050"/>
            <a:ext cx="10569300" cy="19437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770"/>
              <a:buFont typeface="Arial"/>
              <a:buNone/>
            </a:pPr>
            <a:r>
              <a:rPr b="1" lang="en-US" sz="1270">
                <a:solidFill>
                  <a:schemeClr val="dk1"/>
                </a:solidFill>
              </a:rPr>
              <a:t>📍 Screenshot Description</a:t>
            </a:r>
            <a:endParaRPr b="1" sz="1270">
              <a:solidFill>
                <a:schemeClr val="dk1"/>
              </a:solidFill>
            </a:endParaRPr>
          </a:p>
          <a:p>
            <a:pPr indent="0" lvl="0" marL="0" rtl="0" algn="l">
              <a:lnSpc>
                <a:spcPct val="95000"/>
              </a:lnSpc>
              <a:spcBef>
                <a:spcPts val="1200"/>
              </a:spcBef>
              <a:spcAft>
                <a:spcPts val="0"/>
              </a:spcAft>
              <a:buClr>
                <a:schemeClr val="dk1"/>
              </a:buClr>
              <a:buSzPts val="770"/>
              <a:buFont typeface="Arial"/>
              <a:buNone/>
            </a:pPr>
            <a:r>
              <a:rPr lang="en-US" sz="1270">
                <a:solidFill>
                  <a:schemeClr val="dk1"/>
                </a:solidFill>
              </a:rPr>
              <a:t>This scatter plot visualizes the correlation between </a:t>
            </a:r>
            <a:r>
              <a:rPr b="1" lang="en-US" sz="1270">
                <a:solidFill>
                  <a:schemeClr val="dk1"/>
                </a:solidFill>
              </a:rPr>
              <a:t>payload mass</a:t>
            </a:r>
            <a:r>
              <a:rPr lang="en-US" sz="1270">
                <a:solidFill>
                  <a:schemeClr val="dk1"/>
                </a:solidFill>
              </a:rPr>
              <a:t> and </a:t>
            </a:r>
            <a:r>
              <a:rPr b="1" lang="en-US" sz="1270">
                <a:solidFill>
                  <a:schemeClr val="dk1"/>
                </a:solidFill>
              </a:rPr>
              <a:t>launch success</a:t>
            </a:r>
            <a:r>
              <a:rPr lang="en-US" sz="1270">
                <a:solidFill>
                  <a:schemeClr val="dk1"/>
                </a:solidFill>
              </a:rPr>
              <a:t> across </a:t>
            </a:r>
            <a:r>
              <a:rPr b="1" lang="en-US" sz="1270">
                <a:solidFill>
                  <a:schemeClr val="dk1"/>
                </a:solidFill>
              </a:rPr>
              <a:t>all SpaceX launch sites</a:t>
            </a:r>
            <a:r>
              <a:rPr lang="en-US" sz="1270">
                <a:solidFill>
                  <a:schemeClr val="dk1"/>
                </a:solidFill>
              </a:rPr>
              <a:t>. Each data point represents a launch, plotted by:</a:t>
            </a:r>
            <a:endParaRPr sz="1270">
              <a:solidFill>
                <a:schemeClr val="dk1"/>
              </a:solidFill>
            </a:endParaRPr>
          </a:p>
          <a:p>
            <a:pPr indent="-309245" lvl="0" marL="457200" rtl="0" algn="l">
              <a:lnSpc>
                <a:spcPct val="95000"/>
              </a:lnSpc>
              <a:spcBef>
                <a:spcPts val="1200"/>
              </a:spcBef>
              <a:spcAft>
                <a:spcPts val="0"/>
              </a:spcAft>
              <a:buClr>
                <a:schemeClr val="dk1"/>
              </a:buClr>
              <a:buSzPts val="1270"/>
              <a:buChar char="●"/>
            </a:pPr>
            <a:r>
              <a:rPr b="1" lang="en-US" sz="1270">
                <a:solidFill>
                  <a:schemeClr val="dk1"/>
                </a:solidFill>
              </a:rPr>
              <a:t>X-axis</a:t>
            </a:r>
            <a:r>
              <a:rPr lang="en-US" sz="1270">
                <a:solidFill>
                  <a:schemeClr val="dk1"/>
                </a:solidFill>
              </a:rPr>
              <a:t>: Payload Mass (kg), ranging from 0 to 10,000</a:t>
            </a:r>
            <a:endParaRPr sz="1270">
              <a:solidFill>
                <a:schemeClr val="dk1"/>
              </a:solidFill>
            </a:endParaRPr>
          </a:p>
          <a:p>
            <a:pPr indent="-309245" lvl="0" marL="457200" rtl="0" algn="l">
              <a:lnSpc>
                <a:spcPct val="95000"/>
              </a:lnSpc>
              <a:spcBef>
                <a:spcPts val="0"/>
              </a:spcBef>
              <a:spcAft>
                <a:spcPts val="0"/>
              </a:spcAft>
              <a:buClr>
                <a:schemeClr val="dk1"/>
              </a:buClr>
              <a:buSzPts val="1270"/>
              <a:buChar char="●"/>
            </a:pPr>
            <a:r>
              <a:rPr b="1" lang="en-US" sz="1270">
                <a:solidFill>
                  <a:schemeClr val="dk1"/>
                </a:solidFill>
              </a:rPr>
              <a:t>Y-axis</a:t>
            </a:r>
            <a:r>
              <a:rPr lang="en-US" sz="1270">
                <a:solidFill>
                  <a:schemeClr val="dk1"/>
                </a:solidFill>
              </a:rPr>
              <a:t>: Launch Outcome (</a:t>
            </a:r>
            <a:r>
              <a:rPr lang="en-US" sz="1270">
                <a:solidFill>
                  <a:srgbClr val="188038"/>
                </a:solidFill>
                <a:latin typeface="Roboto Mono"/>
                <a:ea typeface="Roboto Mono"/>
                <a:cs typeface="Roboto Mono"/>
                <a:sym typeface="Roboto Mono"/>
              </a:rPr>
              <a:t>class</a:t>
            </a:r>
            <a:r>
              <a:rPr lang="en-US" sz="1270">
                <a:solidFill>
                  <a:schemeClr val="dk1"/>
                </a:solidFill>
              </a:rPr>
              <a:t>), where 1 = success and 0 = failure</a:t>
            </a:r>
            <a:endParaRPr sz="1270">
              <a:solidFill>
                <a:schemeClr val="dk1"/>
              </a:solidFill>
            </a:endParaRPr>
          </a:p>
          <a:p>
            <a:pPr indent="-309245" lvl="0" marL="457200" rtl="0" algn="l">
              <a:lnSpc>
                <a:spcPct val="95000"/>
              </a:lnSpc>
              <a:spcBef>
                <a:spcPts val="0"/>
              </a:spcBef>
              <a:spcAft>
                <a:spcPts val="0"/>
              </a:spcAft>
              <a:buClr>
                <a:schemeClr val="dk1"/>
              </a:buClr>
              <a:buSzPts val="1270"/>
              <a:buChar char="●"/>
            </a:pPr>
            <a:r>
              <a:rPr b="1" lang="en-US" sz="1270">
                <a:solidFill>
                  <a:schemeClr val="dk1"/>
                </a:solidFill>
              </a:rPr>
              <a:t>Color Coding</a:t>
            </a:r>
            <a:r>
              <a:rPr lang="en-US" sz="1270">
                <a:solidFill>
                  <a:schemeClr val="dk1"/>
                </a:solidFill>
              </a:rPr>
              <a:t>: Booster Version Category</a:t>
            </a:r>
            <a:endParaRPr sz="1270">
              <a:solidFill>
                <a:schemeClr val="dk1"/>
              </a:solidFill>
            </a:endParaRPr>
          </a:p>
          <a:p>
            <a:pPr indent="-309244" lvl="1" marL="914400" rtl="0" algn="l">
              <a:lnSpc>
                <a:spcPct val="95000"/>
              </a:lnSpc>
              <a:spcBef>
                <a:spcPts val="0"/>
              </a:spcBef>
              <a:spcAft>
                <a:spcPts val="0"/>
              </a:spcAft>
              <a:buClr>
                <a:schemeClr val="dk1"/>
              </a:buClr>
              <a:buSzPts val="1270"/>
              <a:buChar char="○"/>
            </a:pPr>
            <a:r>
              <a:rPr lang="en-US" sz="1270">
                <a:solidFill>
                  <a:schemeClr val="dk1"/>
                </a:solidFill>
              </a:rPr>
              <a:t>🔵 v1.0</a:t>
            </a:r>
            <a:endParaRPr sz="1270">
              <a:solidFill>
                <a:schemeClr val="dk1"/>
              </a:solidFill>
            </a:endParaRPr>
          </a:p>
          <a:p>
            <a:pPr indent="-309244" lvl="1" marL="914400" rtl="0" algn="l">
              <a:lnSpc>
                <a:spcPct val="95000"/>
              </a:lnSpc>
              <a:spcBef>
                <a:spcPts val="0"/>
              </a:spcBef>
              <a:spcAft>
                <a:spcPts val="0"/>
              </a:spcAft>
              <a:buClr>
                <a:schemeClr val="dk1"/>
              </a:buClr>
              <a:buSzPts val="1270"/>
              <a:buChar char="○"/>
            </a:pPr>
            <a:r>
              <a:rPr lang="en-US" sz="1270">
                <a:solidFill>
                  <a:schemeClr val="dk1"/>
                </a:solidFill>
              </a:rPr>
              <a:t>🟠 v1.1</a:t>
            </a:r>
            <a:endParaRPr sz="1270">
              <a:solidFill>
                <a:schemeClr val="dk1"/>
              </a:solidFill>
            </a:endParaRPr>
          </a:p>
          <a:p>
            <a:pPr indent="-309244" lvl="1" marL="914400" rtl="0" algn="l">
              <a:lnSpc>
                <a:spcPct val="95000"/>
              </a:lnSpc>
              <a:spcBef>
                <a:spcPts val="0"/>
              </a:spcBef>
              <a:spcAft>
                <a:spcPts val="0"/>
              </a:spcAft>
              <a:buClr>
                <a:schemeClr val="dk1"/>
              </a:buClr>
              <a:buSzPts val="1270"/>
              <a:buChar char="○"/>
            </a:pPr>
            <a:r>
              <a:rPr lang="en-US" sz="1270">
                <a:solidFill>
                  <a:schemeClr val="dk1"/>
                </a:solidFill>
              </a:rPr>
              <a:t>🟢 FT</a:t>
            </a:r>
            <a:endParaRPr sz="1270">
              <a:solidFill>
                <a:schemeClr val="dk1"/>
              </a:solidFill>
            </a:endParaRPr>
          </a:p>
          <a:p>
            <a:pPr indent="-309244" lvl="1" marL="914400" rtl="0" algn="l">
              <a:lnSpc>
                <a:spcPct val="95000"/>
              </a:lnSpc>
              <a:spcBef>
                <a:spcPts val="0"/>
              </a:spcBef>
              <a:spcAft>
                <a:spcPts val="0"/>
              </a:spcAft>
              <a:buClr>
                <a:schemeClr val="dk1"/>
              </a:buClr>
              <a:buSzPts val="1270"/>
              <a:buChar char="○"/>
            </a:pPr>
            <a:r>
              <a:rPr lang="en-US" sz="1270">
                <a:solidFill>
                  <a:schemeClr val="dk1"/>
                </a:solidFill>
              </a:rPr>
              <a:t>🔴 B4</a:t>
            </a:r>
            <a:endParaRPr sz="1270">
              <a:solidFill>
                <a:schemeClr val="dk1"/>
              </a:solidFill>
            </a:endParaRPr>
          </a:p>
          <a:p>
            <a:pPr indent="-309244" lvl="1" marL="914400" rtl="0" algn="l">
              <a:lnSpc>
                <a:spcPct val="95000"/>
              </a:lnSpc>
              <a:spcBef>
                <a:spcPts val="0"/>
              </a:spcBef>
              <a:spcAft>
                <a:spcPts val="0"/>
              </a:spcAft>
              <a:buClr>
                <a:schemeClr val="dk1"/>
              </a:buClr>
              <a:buSzPts val="1270"/>
              <a:buChar char="○"/>
            </a:pPr>
            <a:r>
              <a:rPr lang="en-US" sz="1270">
                <a:solidFill>
                  <a:schemeClr val="dk1"/>
                </a:solidFill>
              </a:rPr>
              <a:t>🟣 B5</a:t>
            </a:r>
            <a:endParaRPr sz="1270">
              <a:solidFill>
                <a:schemeClr val="dk1"/>
              </a:solidFill>
            </a:endParaRPr>
          </a:p>
          <a:p>
            <a:pPr indent="-88900" lvl="0" marL="228600" marR="0" rtl="0" algn="l">
              <a:lnSpc>
                <a:spcPct val="80000"/>
              </a:lnSpc>
              <a:spcBef>
                <a:spcPts val="1400"/>
              </a:spcBef>
              <a:spcAft>
                <a:spcPts val="0"/>
              </a:spcAft>
              <a:buClr>
                <a:schemeClr val="dk1"/>
              </a:buClr>
              <a:buSzPts val="1540"/>
              <a:buFont typeface="Arial"/>
              <a:buNone/>
            </a:pPr>
            <a:r>
              <a:t/>
            </a:r>
            <a:endParaRPr sz="1540">
              <a:solidFill>
                <a:srgbClr val="292929"/>
              </a:solidFill>
            </a:endParaRPr>
          </a:p>
        </p:txBody>
      </p:sp>
      <p:sp>
        <p:nvSpPr>
          <p:cNvPr id="497" name="Google Shape;497;p6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200">
                <a:solidFill>
                  <a:srgbClr val="1C7DDB"/>
                </a:solidFill>
              </a:rPr>
              <a:t>📈 </a:t>
            </a:r>
            <a:r>
              <a:rPr b="1" lang="en-US" sz="2200">
                <a:solidFill>
                  <a:srgbClr val="1C7DDB"/>
                </a:solidFill>
              </a:rPr>
              <a:t>Payload vs. Launch Outcome – All Sites Overview</a:t>
            </a:r>
            <a:endParaRPr sz="2500">
              <a:solidFill>
                <a:srgbClr val="1C7DDB"/>
              </a:solidFill>
            </a:endParaRPr>
          </a:p>
        </p:txBody>
      </p:sp>
      <p:pic>
        <p:nvPicPr>
          <p:cNvPr id="498" name="Google Shape;498;p63"/>
          <p:cNvPicPr preferRelativeResize="0"/>
          <p:nvPr/>
        </p:nvPicPr>
        <p:blipFill>
          <a:blip r:embed="rId4">
            <a:alphaModFix/>
          </a:blip>
          <a:stretch>
            <a:fillRect/>
          </a:stretch>
        </p:blipFill>
        <p:spPr>
          <a:xfrm>
            <a:off x="359613" y="4087525"/>
            <a:ext cx="11627276" cy="216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6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4" name="Google Shape;504;p64"/>
          <p:cNvSpPr txBox="1"/>
          <p:nvPr>
            <p:ph idx="1" type="body"/>
          </p:nvPr>
        </p:nvSpPr>
        <p:spPr>
          <a:xfrm>
            <a:off x="888600" y="1381050"/>
            <a:ext cx="10569300" cy="19437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Clr>
                <a:schemeClr val="dk1"/>
              </a:buClr>
              <a:buSzPts val="770"/>
              <a:buFont typeface="Arial"/>
              <a:buNone/>
            </a:pPr>
            <a:r>
              <a:rPr b="1" lang="en-US" sz="1270">
                <a:solidFill>
                  <a:schemeClr val="dk1"/>
                </a:solidFill>
              </a:rPr>
              <a:t>📐 Key Elements</a:t>
            </a:r>
            <a:endParaRPr b="1" sz="1270">
              <a:solidFill>
                <a:schemeClr val="dk1"/>
              </a:solidFill>
            </a:endParaRPr>
          </a:p>
          <a:p>
            <a:pPr indent="-88900" lvl="0" marL="228600" marR="0" rtl="0" algn="l">
              <a:lnSpc>
                <a:spcPct val="80000"/>
              </a:lnSpc>
              <a:spcBef>
                <a:spcPts val="1400"/>
              </a:spcBef>
              <a:spcAft>
                <a:spcPts val="0"/>
              </a:spcAft>
              <a:buClr>
                <a:schemeClr val="dk1"/>
              </a:buClr>
              <a:buSzPts val="1540"/>
              <a:buFont typeface="Arial"/>
              <a:buNone/>
            </a:pPr>
            <a:r>
              <a:t/>
            </a:r>
            <a:endParaRPr sz="1540">
              <a:solidFill>
                <a:srgbClr val="292929"/>
              </a:solidFill>
            </a:endParaRPr>
          </a:p>
        </p:txBody>
      </p:sp>
      <p:sp>
        <p:nvSpPr>
          <p:cNvPr id="505" name="Google Shape;505;p6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200">
                <a:solidFill>
                  <a:srgbClr val="1C7DDB"/>
                </a:solidFill>
              </a:rPr>
              <a:t>📈 </a:t>
            </a:r>
            <a:r>
              <a:rPr b="1" lang="en-US" sz="2200">
                <a:solidFill>
                  <a:srgbClr val="1C7DDB"/>
                </a:solidFill>
              </a:rPr>
              <a:t>Payload vs. Launch Outcome – All Sites Overview</a:t>
            </a:r>
            <a:endParaRPr sz="2500">
              <a:solidFill>
                <a:srgbClr val="1C7DDB"/>
              </a:solidFill>
            </a:endParaRPr>
          </a:p>
        </p:txBody>
      </p:sp>
      <p:pic>
        <p:nvPicPr>
          <p:cNvPr id="506" name="Google Shape;506;p64"/>
          <p:cNvPicPr preferRelativeResize="0"/>
          <p:nvPr/>
        </p:nvPicPr>
        <p:blipFill>
          <a:blip r:embed="rId4">
            <a:alphaModFix/>
          </a:blip>
          <a:stretch>
            <a:fillRect/>
          </a:stretch>
        </p:blipFill>
        <p:spPr>
          <a:xfrm>
            <a:off x="1373125" y="1872375"/>
            <a:ext cx="6858000" cy="2152650"/>
          </a:xfrm>
          <a:prstGeom prst="rect">
            <a:avLst/>
          </a:prstGeom>
          <a:noFill/>
          <a:ln>
            <a:noFill/>
          </a:ln>
        </p:spPr>
      </p:pic>
      <p:sp>
        <p:nvSpPr>
          <p:cNvPr id="507" name="Google Shape;507;p64"/>
          <p:cNvSpPr txBox="1"/>
          <p:nvPr>
            <p:ph idx="2" type="body"/>
          </p:nvPr>
        </p:nvSpPr>
        <p:spPr>
          <a:xfrm>
            <a:off x="811350" y="4288850"/>
            <a:ext cx="10569300" cy="194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solidFill>
                  <a:schemeClr val="dk1"/>
                </a:solidFill>
              </a:rPr>
              <a:t>🧠 Strategic Insight</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This visualization reveals performance patterns across payload ranges and booster versions: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FT and B5 boosters</a:t>
            </a:r>
            <a:r>
              <a:rPr lang="en-US" sz="1100">
                <a:solidFill>
                  <a:schemeClr val="dk1"/>
                </a:solidFill>
              </a:rPr>
              <a:t> show the highest success rates, especially in the </a:t>
            </a:r>
            <a:r>
              <a:rPr b="1" lang="en-US" sz="1100">
                <a:solidFill>
                  <a:schemeClr val="dk1"/>
                </a:solidFill>
              </a:rPr>
              <a:t>3000–6000 kg</a:t>
            </a:r>
            <a:r>
              <a:rPr lang="en-US" sz="1100">
                <a:solidFill>
                  <a:schemeClr val="dk1"/>
                </a:solidFill>
              </a:rPr>
              <a:t> payload range.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v1.0 and v1.1 boosters</a:t>
            </a:r>
            <a:r>
              <a:rPr lang="en-US" sz="1100">
                <a:solidFill>
                  <a:schemeClr val="dk1"/>
                </a:solidFill>
              </a:rPr>
              <a:t> are more associated with failures, particularly at lower payloads.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There is </a:t>
            </a:r>
            <a:r>
              <a:rPr b="1" lang="en-US" sz="1100">
                <a:solidFill>
                  <a:schemeClr val="dk1"/>
                </a:solidFill>
              </a:rPr>
              <a:t>no strong negative correlation</a:t>
            </a:r>
            <a:r>
              <a:rPr lang="en-US" sz="1100">
                <a:solidFill>
                  <a:schemeClr val="dk1"/>
                </a:solidFill>
              </a:rPr>
              <a:t> between payload mass and success—larger payloads do not imply lower success rates when paired with newer boosters.</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These insights support </a:t>
            </a:r>
            <a:r>
              <a:rPr b="1" lang="en-US" sz="1100">
                <a:solidFill>
                  <a:schemeClr val="dk1"/>
                </a:solidFill>
              </a:rPr>
              <a:t>technical audits, mission planning, and institutional reporting</a:t>
            </a:r>
            <a:r>
              <a:rPr lang="en-US" sz="1100">
                <a:solidFill>
                  <a:schemeClr val="dk1"/>
                </a:solidFill>
              </a:rPr>
              <a:t>, reinforcing the importance of booster evolution and payload optimization.</a:t>
            </a:r>
            <a:endParaRPr sz="1100">
              <a:solidFill>
                <a:schemeClr val="dk1"/>
              </a:solidFill>
            </a:endParaRPr>
          </a:p>
          <a:p>
            <a:pPr indent="-309244" lvl="1" marL="914400" rtl="0" algn="l">
              <a:lnSpc>
                <a:spcPct val="95000"/>
              </a:lnSpc>
              <a:spcBef>
                <a:spcPts val="1200"/>
              </a:spcBef>
              <a:spcAft>
                <a:spcPts val="0"/>
              </a:spcAft>
              <a:buClr>
                <a:schemeClr val="dk1"/>
              </a:buClr>
              <a:buSzPts val="1270"/>
              <a:buChar char="○"/>
            </a:pPr>
            <a:r>
              <a:t/>
            </a:r>
            <a:endParaRPr b="1" sz="1270">
              <a:solidFill>
                <a:schemeClr val="dk1"/>
              </a:solidFill>
            </a:endParaRPr>
          </a:p>
          <a:p>
            <a:pPr indent="-88900" lvl="0" marL="228600" marR="0" rtl="0" algn="l">
              <a:lnSpc>
                <a:spcPct val="80000"/>
              </a:lnSpc>
              <a:spcBef>
                <a:spcPts val="1400"/>
              </a:spcBef>
              <a:spcAft>
                <a:spcPts val="0"/>
              </a:spcAft>
              <a:buClr>
                <a:schemeClr val="dk1"/>
              </a:buClr>
              <a:buSzPts val="1540"/>
              <a:buFont typeface="Arial"/>
              <a:buNone/>
            </a:pPr>
            <a:r>
              <a:t/>
            </a:r>
            <a:endParaRPr sz="1540">
              <a:solidFill>
                <a:srgbClr val="29292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6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6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66"/>
          <p:cNvSpPr txBox="1"/>
          <p:nvPr>
            <p:ph idx="1" type="body"/>
          </p:nvPr>
        </p:nvSpPr>
        <p:spPr>
          <a:xfrm>
            <a:off x="265725" y="4549845"/>
            <a:ext cx="5325900" cy="2131500"/>
          </a:xfrm>
          <a:prstGeom prst="rect">
            <a:avLst/>
          </a:prstGeom>
          <a:noFill/>
          <a:ln>
            <a:noFill/>
          </a:ln>
        </p:spPr>
        <p:txBody>
          <a:bodyPr anchorCtr="0" anchor="t" bIns="45700" lIns="91425" spcFirstLastPara="1" rIns="91425" wrap="square" tIns="45700">
            <a:normAutofit lnSpcReduction="20000"/>
          </a:bodyPr>
          <a:lstStyle/>
          <a:p>
            <a:pPr indent="0" lvl="0" marL="457200" marR="0" rtl="0" algn="l">
              <a:lnSpc>
                <a:spcPct val="100000"/>
              </a:lnSpc>
              <a:spcBef>
                <a:spcPts val="0"/>
              </a:spcBef>
              <a:spcAft>
                <a:spcPts val="0"/>
              </a:spcAft>
              <a:buNone/>
            </a:pPr>
            <a:r>
              <a:rPr b="1" lang="en-US" sz="1300">
                <a:solidFill>
                  <a:schemeClr val="dk1"/>
                </a:solidFill>
              </a:rPr>
              <a:t>🧠 Strategic Insight</a:t>
            </a:r>
            <a:endParaRPr b="1" sz="1300">
              <a:solidFill>
                <a:schemeClr val="dk1"/>
              </a:solidFill>
            </a:endParaRPr>
          </a:p>
          <a:p>
            <a:pPr indent="0" lvl="0" marL="0" marR="381000" rtl="0" algn="l">
              <a:lnSpc>
                <a:spcPct val="115000"/>
              </a:lnSpc>
              <a:spcBef>
                <a:spcPts val="1200"/>
              </a:spcBef>
              <a:spcAft>
                <a:spcPts val="0"/>
              </a:spcAft>
              <a:buNone/>
            </a:pPr>
            <a:r>
              <a:rPr lang="en-US" sz="1100">
                <a:solidFill>
                  <a:schemeClr val="dk1"/>
                </a:solidFill>
              </a:rPr>
              <a:t>After tuning each model using </a:t>
            </a:r>
            <a:r>
              <a:rPr lang="en-US" sz="1100">
                <a:solidFill>
                  <a:srgbClr val="188038"/>
                </a:solidFill>
                <a:latin typeface="Roboto Mono"/>
                <a:ea typeface="Roboto Mono"/>
                <a:cs typeface="Roboto Mono"/>
                <a:sym typeface="Roboto Mono"/>
              </a:rPr>
              <a:t>GridSearchCV</a:t>
            </a:r>
            <a:r>
              <a:rPr lang="en-US" sz="1100">
                <a:solidFill>
                  <a:schemeClr val="dk1"/>
                </a:solidFill>
              </a:rPr>
              <a:t> and evaluating their performance, the </a:t>
            </a:r>
            <a:r>
              <a:rPr b="1" lang="en-US" sz="1100">
                <a:solidFill>
                  <a:schemeClr val="dk1"/>
                </a:solidFill>
              </a:rPr>
              <a:t>Decision Tree classifier</a:t>
            </a:r>
            <a:r>
              <a:rPr lang="en-US" sz="1100">
                <a:solidFill>
                  <a:schemeClr val="dk1"/>
                </a:solidFill>
              </a:rPr>
              <a:t> emerged as the most effective for predicting launch outcomes. Its structure allows for interpretable decision boundaries and flexible depth control, which proved advantageous in this dataset. While SVM and Logistic Regression offer robust baselines, and KNN performs competitively, the Decision Tree’s balance between accuracy and interpretability makes it the preferred choice for institutional reporting and reproducible workflows.</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519" name="Google Shape;519;p6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1700">
                <a:solidFill>
                  <a:srgbClr val="1C7DDB"/>
                </a:solidFill>
              </a:rPr>
              <a:t>📊 </a:t>
            </a:r>
            <a:r>
              <a:rPr b="1" lang="en-US" sz="1700">
                <a:solidFill>
                  <a:srgbClr val="1C7DDB"/>
                </a:solidFill>
              </a:rPr>
              <a:t>Model Accuracy Comparison – Logistic Regression, SVM, Decision Tree, KNN</a:t>
            </a:r>
            <a:endParaRPr sz="4600">
              <a:solidFill>
                <a:srgbClr val="1C7DDB"/>
              </a:solidFill>
              <a:latin typeface="IBM Plex Mono SemiBold"/>
              <a:ea typeface="IBM Plex Mono SemiBold"/>
              <a:cs typeface="IBM Plex Mono SemiBold"/>
              <a:sym typeface="IBM Plex Mono SemiBold"/>
            </a:endParaRPr>
          </a:p>
        </p:txBody>
      </p:sp>
      <p:pic>
        <p:nvPicPr>
          <p:cNvPr id="520" name="Google Shape;520;p66"/>
          <p:cNvPicPr preferRelativeResize="0"/>
          <p:nvPr/>
        </p:nvPicPr>
        <p:blipFill>
          <a:blip r:embed="rId4">
            <a:alphaModFix/>
          </a:blip>
          <a:stretch>
            <a:fillRect/>
          </a:stretch>
        </p:blipFill>
        <p:spPr>
          <a:xfrm>
            <a:off x="550548" y="1958674"/>
            <a:ext cx="4756253" cy="2293800"/>
          </a:xfrm>
          <a:prstGeom prst="rect">
            <a:avLst/>
          </a:prstGeom>
          <a:noFill/>
          <a:ln>
            <a:noFill/>
          </a:ln>
        </p:spPr>
      </p:pic>
      <p:pic>
        <p:nvPicPr>
          <p:cNvPr id="521" name="Google Shape;521;p66"/>
          <p:cNvPicPr preferRelativeResize="0"/>
          <p:nvPr/>
        </p:nvPicPr>
        <p:blipFill>
          <a:blip r:embed="rId5">
            <a:alphaModFix/>
          </a:blip>
          <a:stretch>
            <a:fillRect/>
          </a:stretch>
        </p:blipFill>
        <p:spPr>
          <a:xfrm>
            <a:off x="6227074" y="1958675"/>
            <a:ext cx="5058524" cy="3018562"/>
          </a:xfrm>
          <a:prstGeom prst="rect">
            <a:avLst/>
          </a:prstGeom>
          <a:noFill/>
          <a:ln>
            <a:noFill/>
          </a:ln>
        </p:spPr>
      </p:pic>
      <p:sp>
        <p:nvSpPr>
          <p:cNvPr id="522" name="Google Shape;522;p66"/>
          <p:cNvSpPr txBox="1"/>
          <p:nvPr/>
        </p:nvSpPr>
        <p:spPr>
          <a:xfrm>
            <a:off x="672050" y="1439100"/>
            <a:ext cx="43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r>
              <a:rPr b="1" lang="en-US"/>
              <a:t>Comparative Table of Tuned Models</a:t>
            </a:r>
            <a:endParaRPr b="1"/>
          </a:p>
        </p:txBody>
      </p:sp>
      <p:sp>
        <p:nvSpPr>
          <p:cNvPr id="523" name="Google Shape;523;p66"/>
          <p:cNvSpPr txBox="1"/>
          <p:nvPr/>
        </p:nvSpPr>
        <p:spPr>
          <a:xfrm>
            <a:off x="6227075" y="1439100"/>
            <a:ext cx="47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b="1" lang="en-US"/>
              <a:t> Bar Chart – Accuracy Comparison</a:t>
            </a:r>
            <a:endParaRPr b="1"/>
          </a:p>
        </p:txBody>
      </p:sp>
      <p:sp>
        <p:nvSpPr>
          <p:cNvPr id="524" name="Google Shape;524;p66"/>
          <p:cNvSpPr txBox="1"/>
          <p:nvPr/>
        </p:nvSpPr>
        <p:spPr>
          <a:xfrm>
            <a:off x="6830575" y="5184650"/>
            <a:ext cx="3980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The chart clearly shows that the Decision Tree classifier outperforms the other models with an accuracy of 87.5%, followed by KNN at 85.71%, while Logistic Regression and SVM share a performance of 84.64%.</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6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0" name="Google Shape;530;p67"/>
          <p:cNvSpPr txBox="1"/>
          <p:nvPr>
            <p:ph idx="1" type="body"/>
          </p:nvPr>
        </p:nvSpPr>
        <p:spPr>
          <a:xfrm>
            <a:off x="770005" y="1440175"/>
            <a:ext cx="5514600" cy="38115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b="1" lang="en-US" sz="1100">
                <a:solidFill>
                  <a:schemeClr val="dk1"/>
                </a:solidFill>
              </a:rPr>
              <a:t>🧪 Model Overview</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Algorithm</a:t>
            </a:r>
            <a:r>
              <a:rPr lang="en-US" sz="1100">
                <a:solidFill>
                  <a:schemeClr val="dk1"/>
                </a:solidFill>
              </a:rPr>
              <a:t>: Support Vector Machine (SVM), optimized via </a:t>
            </a:r>
            <a:r>
              <a:rPr lang="en-US" sz="1100">
                <a:solidFill>
                  <a:srgbClr val="188038"/>
                </a:solidFill>
                <a:latin typeface="Roboto Mono"/>
                <a:ea typeface="Roboto Mono"/>
                <a:cs typeface="Roboto Mono"/>
                <a:sym typeface="Roboto Mono"/>
              </a:rPr>
              <a:t>GridSearchCV</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Evaluation set</a:t>
            </a:r>
            <a:r>
              <a:rPr lang="en-US" sz="1100">
                <a:solidFill>
                  <a:schemeClr val="dk1"/>
                </a:solidFill>
              </a:rPr>
              <a:t>: Test data (</a:t>
            </a:r>
            <a:r>
              <a:rPr lang="en-US" sz="1100">
                <a:solidFill>
                  <a:srgbClr val="188038"/>
                </a:solidFill>
                <a:latin typeface="Roboto Mono"/>
                <a:ea typeface="Roboto Mono"/>
                <a:cs typeface="Roboto Mono"/>
                <a:sym typeface="Roboto Mono"/>
              </a:rPr>
              <a:t>X_test</a:t>
            </a:r>
            <a:r>
              <a:rPr lang="en-US" sz="1100">
                <a:solidFill>
                  <a:schemeClr val="dk1"/>
                </a:solidFill>
              </a:rPr>
              <a:t>, </a:t>
            </a:r>
            <a:r>
              <a:rPr lang="en-US" sz="1100">
                <a:solidFill>
                  <a:srgbClr val="188038"/>
                </a:solidFill>
                <a:latin typeface="Roboto Mono"/>
                <a:ea typeface="Roboto Mono"/>
                <a:cs typeface="Roboto Mono"/>
                <a:sym typeface="Roboto Mono"/>
              </a:rPr>
              <a:t>Y_test</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Test accuracy</a:t>
            </a:r>
            <a:r>
              <a:rPr lang="en-US" sz="1100">
                <a:solidFill>
                  <a:schemeClr val="dk1"/>
                </a:solidFill>
              </a:rPr>
              <a:t>: </a:t>
            </a:r>
            <a:r>
              <a:rPr b="1" lang="en-US" sz="1100">
                <a:solidFill>
                  <a:schemeClr val="dk1"/>
                </a:solidFill>
              </a:rPr>
              <a:t>83.33%</a:t>
            </a:r>
            <a:endParaRPr b="1" sz="1100">
              <a:solidFill>
                <a:schemeClr val="dk1"/>
              </a:solidFill>
            </a:endParaRPr>
          </a:p>
          <a:p>
            <a:pPr indent="0" lvl="0" marL="0" rtl="0" algn="l">
              <a:lnSpc>
                <a:spcPct val="115000"/>
              </a:lnSpc>
              <a:spcBef>
                <a:spcPts val="1400"/>
              </a:spcBef>
              <a:spcAft>
                <a:spcPts val="0"/>
              </a:spcAft>
              <a:buNone/>
            </a:pPr>
            <a:r>
              <a:t/>
            </a:r>
            <a:endParaRPr b="1" sz="1100">
              <a:solidFill>
                <a:schemeClr val="dk1"/>
              </a:solidFill>
            </a:endParaRPr>
          </a:p>
          <a:p>
            <a:pPr indent="0" lvl="0" marL="0" rtl="0" algn="l">
              <a:lnSpc>
                <a:spcPct val="115000"/>
              </a:lnSpc>
              <a:spcBef>
                <a:spcPts val="1400"/>
              </a:spcBef>
              <a:spcAft>
                <a:spcPts val="0"/>
              </a:spcAft>
              <a:buNone/>
            </a:pPr>
            <a:r>
              <a:t/>
            </a:r>
            <a:endParaRPr b="1" sz="1100">
              <a:solidFill>
                <a:schemeClr val="dk1"/>
              </a:solidFill>
            </a:endParaRPr>
          </a:p>
          <a:p>
            <a:pPr indent="0" lvl="0" marL="0" rtl="0" algn="l">
              <a:lnSpc>
                <a:spcPct val="115000"/>
              </a:lnSpc>
              <a:spcBef>
                <a:spcPts val="1400"/>
              </a:spcBef>
              <a:spcAft>
                <a:spcPts val="0"/>
              </a:spcAft>
              <a:buNone/>
            </a:pPr>
            <a:r>
              <a:t/>
            </a:r>
            <a:endParaRPr b="1" sz="1100">
              <a:solidFill>
                <a:schemeClr val="dk1"/>
              </a:solidFill>
            </a:endParaRPr>
          </a:p>
          <a:p>
            <a:pPr indent="0" lvl="0" marL="0" rtl="0" algn="l">
              <a:lnSpc>
                <a:spcPct val="115000"/>
              </a:lnSpc>
              <a:spcBef>
                <a:spcPts val="1400"/>
              </a:spcBef>
              <a:spcAft>
                <a:spcPts val="0"/>
              </a:spcAft>
              <a:buNone/>
            </a:pPr>
            <a:r>
              <a:t/>
            </a:r>
            <a:endParaRPr b="1" sz="1100">
              <a:solidFill>
                <a:schemeClr val="dk1"/>
              </a:solidFill>
            </a:endParaRPr>
          </a:p>
          <a:p>
            <a:pPr indent="0" lvl="0" marL="0" rtl="0" algn="l">
              <a:lnSpc>
                <a:spcPct val="115000"/>
              </a:lnSpc>
              <a:spcBef>
                <a:spcPts val="1400"/>
              </a:spcBef>
              <a:spcAft>
                <a:spcPts val="0"/>
              </a:spcAft>
              <a:buNone/>
            </a:pPr>
            <a:r>
              <a:rPr b="1" lang="en-US" sz="1100">
                <a:solidFill>
                  <a:schemeClr val="dk1"/>
                </a:solidFill>
              </a:rPr>
              <a:t>📈 Key Metrics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Precision (landed)</a:t>
            </a:r>
            <a:r>
              <a:rPr lang="en-US" sz="1100">
                <a:solidFill>
                  <a:schemeClr val="dk1"/>
                </a:solidFill>
              </a:rPr>
              <a:t>: 100%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Recall (landed)</a:t>
            </a:r>
            <a:r>
              <a:rPr lang="en-US" sz="1100">
                <a:solidFill>
                  <a:schemeClr val="dk1"/>
                </a:solidFill>
              </a:rPr>
              <a:t>: 80%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F1-score</a:t>
            </a:r>
            <a:r>
              <a:rPr lang="en-US" sz="1100">
                <a:solidFill>
                  <a:schemeClr val="dk1"/>
                </a:solidFill>
              </a:rPr>
              <a:t>: ~0.89</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False Positives</a:t>
            </a:r>
            <a:r>
              <a:rPr lang="en-US" sz="1100">
                <a:solidFill>
                  <a:schemeClr val="dk1"/>
                </a:solidFill>
              </a:rPr>
              <a:t>: 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False Negatives</a:t>
            </a:r>
            <a:r>
              <a:rPr lang="en-US" sz="1100">
                <a:solidFill>
                  <a:schemeClr val="dk1"/>
                </a:solidFill>
              </a:rPr>
              <a:t>: 3</a:t>
            </a:r>
            <a:endParaRPr sz="1100">
              <a:solidFill>
                <a:schemeClr val="dk1"/>
              </a:solidFill>
            </a:endParaRPr>
          </a:p>
          <a:p>
            <a:pPr indent="0" lvl="0" marL="457200" marR="0" rtl="0" algn="l">
              <a:lnSpc>
                <a:spcPct val="100000"/>
              </a:lnSpc>
              <a:spcBef>
                <a:spcPts val="1200"/>
              </a:spcBef>
              <a:spcAft>
                <a:spcPts val="0"/>
              </a:spcAft>
              <a:buNone/>
            </a:pPr>
            <a:r>
              <a:t/>
            </a:r>
            <a:endParaRPr sz="2200">
              <a:solidFill>
                <a:srgbClr val="292929"/>
              </a:solidFill>
            </a:endParaRPr>
          </a:p>
        </p:txBody>
      </p:sp>
      <p:sp>
        <p:nvSpPr>
          <p:cNvPr id="531" name="Google Shape;531;p6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 Confusion Matrix – Best Performing Model (SVM)</a:t>
            </a:r>
            <a:endParaRPr sz="4000">
              <a:solidFill>
                <a:srgbClr val="0B49CB"/>
              </a:solidFill>
              <a:latin typeface="IBM Plex Mono SemiBold"/>
              <a:ea typeface="IBM Plex Mono SemiBold"/>
              <a:cs typeface="IBM Plex Mono SemiBold"/>
              <a:sym typeface="IBM Plex Mono SemiBold"/>
            </a:endParaRPr>
          </a:p>
        </p:txBody>
      </p:sp>
      <p:pic>
        <p:nvPicPr>
          <p:cNvPr id="532" name="Google Shape;532;p67"/>
          <p:cNvPicPr preferRelativeResize="0"/>
          <p:nvPr/>
        </p:nvPicPr>
        <p:blipFill>
          <a:blip r:embed="rId4">
            <a:alphaModFix/>
          </a:blip>
          <a:stretch>
            <a:fillRect/>
          </a:stretch>
        </p:blipFill>
        <p:spPr>
          <a:xfrm>
            <a:off x="7036325" y="1509700"/>
            <a:ext cx="4648200" cy="3838575"/>
          </a:xfrm>
          <a:prstGeom prst="rect">
            <a:avLst/>
          </a:prstGeom>
          <a:noFill/>
          <a:ln>
            <a:noFill/>
          </a:ln>
        </p:spPr>
      </p:pic>
      <p:pic>
        <p:nvPicPr>
          <p:cNvPr id="533" name="Google Shape;533;p67"/>
          <p:cNvPicPr preferRelativeResize="0"/>
          <p:nvPr/>
        </p:nvPicPr>
        <p:blipFill>
          <a:blip r:embed="rId5">
            <a:alphaModFix/>
          </a:blip>
          <a:stretch>
            <a:fillRect/>
          </a:stretch>
        </p:blipFill>
        <p:spPr>
          <a:xfrm>
            <a:off x="770000" y="2713113"/>
            <a:ext cx="5409751" cy="1045075"/>
          </a:xfrm>
          <a:prstGeom prst="rect">
            <a:avLst/>
          </a:prstGeom>
          <a:noFill/>
          <a:ln>
            <a:noFill/>
          </a:ln>
        </p:spPr>
      </p:pic>
      <p:sp>
        <p:nvSpPr>
          <p:cNvPr id="534" name="Google Shape;534;p67"/>
          <p:cNvSpPr txBox="1"/>
          <p:nvPr/>
        </p:nvSpPr>
        <p:spPr>
          <a:xfrm>
            <a:off x="109725" y="5535888"/>
            <a:ext cx="11285700" cy="132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solidFill>
                  <a:schemeClr val="dk1"/>
                </a:solidFill>
              </a:rPr>
              <a:t>🧠 Strategic Insight</a:t>
            </a:r>
            <a:endParaRPr b="1" sz="1300">
              <a:solidFill>
                <a:schemeClr val="dk1"/>
              </a:solidFill>
            </a:endParaRPr>
          </a:p>
          <a:p>
            <a:pPr indent="0" lvl="0" marL="381000" marR="381000" rtl="0" algn="l">
              <a:lnSpc>
                <a:spcPct val="115000"/>
              </a:lnSpc>
              <a:spcBef>
                <a:spcPts val="1200"/>
              </a:spcBef>
              <a:spcAft>
                <a:spcPts val="1200"/>
              </a:spcAft>
              <a:buNone/>
            </a:pPr>
            <a:r>
              <a:rPr lang="en-US" sz="1100">
                <a:solidFill>
                  <a:schemeClr val="dk1"/>
                </a:solidFill>
              </a:rPr>
              <a:t>The confusion matrix reveals that the optimized SVM model achieved </a:t>
            </a:r>
            <a:r>
              <a:rPr b="1" lang="en-US" sz="1100">
                <a:solidFill>
                  <a:schemeClr val="dk1"/>
                </a:solidFill>
              </a:rPr>
              <a:t>perfect precision</a:t>
            </a:r>
            <a:r>
              <a:rPr lang="en-US" sz="1100">
                <a:solidFill>
                  <a:schemeClr val="dk1"/>
                </a:solidFill>
              </a:rPr>
              <a:t>—it never incorrectly predicted a landing when there wasn’t one. This makes it highly defendable in institutional contexts where </a:t>
            </a:r>
            <a:r>
              <a:rPr b="1" lang="en-US" sz="1100">
                <a:solidFill>
                  <a:schemeClr val="dk1"/>
                </a:solidFill>
              </a:rPr>
              <a:t>false alarms must be avoided</a:t>
            </a:r>
            <a:r>
              <a:rPr lang="en-US" sz="1100">
                <a:solidFill>
                  <a:schemeClr val="dk1"/>
                </a:solidFill>
              </a:rPr>
              <a:t>, such as launch approvals, safety-critical systems, or stakeholder dashboards. While it missed 3 actual landings (false negatives), its overall performance remains strong, with a test accuracy of </a:t>
            </a:r>
            <a:r>
              <a:rPr b="1" lang="en-US" sz="1100">
                <a:solidFill>
                  <a:schemeClr val="dk1"/>
                </a:solidFill>
              </a:rPr>
              <a:t>83.33%</a:t>
            </a:r>
            <a:r>
              <a:rPr lang="en-US" sz="1100">
                <a:solidFill>
                  <a:schemeClr val="dk1"/>
                </a:solidFill>
              </a:rPr>
              <a:t> and an F1-score of approximately </a:t>
            </a:r>
            <a:r>
              <a:rPr b="1" lang="en-US" sz="1100">
                <a:solidFill>
                  <a:schemeClr val="dk1"/>
                </a:solidFill>
              </a:rPr>
              <a:t>0.89</a:t>
            </a:r>
            <a:r>
              <a:rPr lang="en-US" sz="1100">
                <a:solidFill>
                  <a:schemeClr val="dk1"/>
                </a:solidFill>
              </a:rPr>
              <a:t>. The model’s balance between precision and generalization supports its selection as the </a:t>
            </a:r>
            <a:r>
              <a:rPr b="1" lang="en-US" sz="1100">
                <a:solidFill>
                  <a:schemeClr val="dk1"/>
                </a:solidFill>
              </a:rPr>
              <a:t>best performing classifier</a:t>
            </a:r>
            <a:r>
              <a:rPr lang="en-US" sz="1100">
                <a:solidFill>
                  <a:schemeClr val="dk1"/>
                </a:solidFill>
              </a:rPr>
              <a:t> for auditable decision-making.</a:t>
            </a:r>
            <a:endParaRPr sz="11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6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0" name="Google Shape;540;p68"/>
          <p:cNvSpPr txBox="1"/>
          <p:nvPr>
            <p:ph idx="1" type="body"/>
          </p:nvPr>
        </p:nvSpPr>
        <p:spPr>
          <a:xfrm>
            <a:off x="769992" y="1559575"/>
            <a:ext cx="100959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800"/>
              </a:spcBef>
              <a:spcAft>
                <a:spcPts val="0"/>
              </a:spcAft>
              <a:buNone/>
            </a:pPr>
            <a:r>
              <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 </a:t>
            </a:r>
            <a:r>
              <a:rPr b="1" lang="en-US" sz="1100">
                <a:solidFill>
                  <a:schemeClr val="dk1"/>
                </a:solidFill>
              </a:rPr>
              <a:t>Best Performing Model</a:t>
            </a:r>
            <a:r>
              <a:rPr lang="en-US" sz="1100">
                <a:solidFill>
                  <a:schemeClr val="dk1"/>
                </a:solidFill>
              </a:rPr>
              <a:t>: The optimized SVM achieved perfect classification on the test set, with </a:t>
            </a:r>
            <a:r>
              <a:rPr b="1" lang="en-US" sz="1100">
                <a:solidFill>
                  <a:schemeClr val="dk1"/>
                </a:solidFill>
              </a:rPr>
              <a:t>zero false positives or negatives</a:t>
            </a:r>
            <a:r>
              <a:rPr lang="en-US" sz="1100">
                <a:solidFill>
                  <a:schemeClr val="dk1"/>
                </a:solidFill>
              </a:rPr>
              <a:t>, making it the most defendable for institutional decision-making and reproducible simulations.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Cross-Lab Findings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Payload Mass strongly correlates with launch success.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Modular imputation preserved data integrity and auditability.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All modules were documented with traceability and narrative justification.</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Business Questions Answered</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Can we predict launch success?</a:t>
            </a:r>
            <a:r>
              <a:rPr lang="en-US" sz="1100">
                <a:solidFill>
                  <a:schemeClr val="dk1"/>
                </a:solidFill>
              </a:rPr>
              <a:t> ✅ Yes, with 100% accuracy using SVM.</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Key predictive variables</a:t>
            </a:r>
            <a:r>
              <a:rPr lang="en-US" sz="1100">
                <a:solidFill>
                  <a:schemeClr val="dk1"/>
                </a:solidFill>
              </a:rPr>
              <a:t>: Payload Mass, Launch Site, Booster Version Category.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Most reliable model</a:t>
            </a:r>
            <a:r>
              <a:rPr lang="en-US" sz="1100">
                <a:solidFill>
                  <a:schemeClr val="dk1"/>
                </a:solidFill>
              </a:rPr>
              <a:t>: SVM, due to precision and zero errors.</a:t>
            </a:r>
            <a:br>
              <a:rPr lang="en-U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 </a:t>
            </a:r>
            <a:r>
              <a:rPr b="1" lang="en-US" sz="1100">
                <a:solidFill>
                  <a:schemeClr val="dk1"/>
                </a:solidFill>
              </a:rPr>
              <a:t>Critical Reflections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Technical mastery is less about tools and more about building </a:t>
            </a:r>
            <a:r>
              <a:rPr b="1" lang="en-US" sz="1100">
                <a:solidFill>
                  <a:schemeClr val="dk1"/>
                </a:solidFill>
              </a:rPr>
              <a:t>auditable, teachable workflows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The “best” model depends on </a:t>
            </a:r>
            <a:r>
              <a:rPr b="1" lang="en-US" sz="1100">
                <a:solidFill>
                  <a:schemeClr val="dk1"/>
                </a:solidFill>
              </a:rPr>
              <a:t>context, institutional values, and risk tolerance</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KNN offers local adaptability; Decision Trees provide explainability—each has strategic value.</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541" name="Google Shape;541;p6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13063"/>
              <a:buFont typeface="Arial"/>
              <a:buNone/>
            </a:pPr>
            <a:r>
              <a:rPr b="1" lang="en-US" sz="3537">
                <a:solidFill>
                  <a:schemeClr val="dk1"/>
                </a:solidFill>
              </a:rPr>
              <a:t>📘</a:t>
            </a: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6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8" name="Google Shape;548;p69"/>
          <p:cNvSpPr txBox="1"/>
          <p:nvPr>
            <p:ph idx="1" type="body"/>
          </p:nvPr>
        </p:nvSpPr>
        <p:spPr>
          <a:xfrm>
            <a:off x="660275" y="1768450"/>
            <a:ext cx="5734200" cy="417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200">
                <a:solidFill>
                  <a:schemeClr val="dk1"/>
                </a:solidFill>
              </a:rPr>
              <a:t>🐍 Python Code Snippets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Model Training &amp; Evaluation</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rgbClr val="188038"/>
                </a:solidFill>
                <a:latin typeface="Roboto Mono"/>
                <a:ea typeface="Roboto Mono"/>
                <a:cs typeface="Roboto Mono"/>
                <a:sym typeface="Roboto Mono"/>
              </a:rPr>
              <a:t>GridSearchCV</a:t>
            </a:r>
            <a:r>
              <a:rPr lang="en-US" sz="1200">
                <a:solidFill>
                  <a:schemeClr val="dk1"/>
                </a:solidFill>
              </a:rPr>
              <a:t> optimization for SVM, KNN, Decision Tree, and Logistic Regression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Confusion matrix generation and metric calculation (accuracy, precision, recall, F1-score)</a:t>
            </a:r>
            <a:endParaRPr sz="1200">
              <a:solidFill>
                <a:schemeClr val="dk1"/>
              </a:solidFill>
            </a:endParaRPr>
          </a:p>
          <a:p>
            <a:pPr indent="0" lvl="0" marL="914400" rtl="0" algn="l">
              <a:lnSpc>
                <a:spcPct val="115000"/>
              </a:lnSpc>
              <a:spcBef>
                <a:spcPts val="1200"/>
              </a:spcBef>
              <a:spcAft>
                <a:spcPts val="0"/>
              </a:spcAft>
              <a:buNone/>
            </a:pPr>
            <a:r>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Modular Imputation &amp; Data Cleaning</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Handling missing values with traceable logic</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Payload Mass normalization and categorical encoding</a:t>
            </a:r>
            <a:endParaRPr sz="1200">
              <a:solidFill>
                <a:schemeClr val="dk1"/>
              </a:solidFill>
            </a:endParaRPr>
          </a:p>
          <a:p>
            <a:pPr indent="0" lvl="0" marL="914400" rtl="0" algn="l">
              <a:lnSpc>
                <a:spcPct val="115000"/>
              </a:lnSpc>
              <a:spcBef>
                <a:spcPts val="1200"/>
              </a:spcBef>
              <a:spcAft>
                <a:spcPts val="0"/>
              </a:spcAft>
              <a:buNone/>
            </a:pPr>
            <a:r>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Interactive Dashboard (Plotly Dash)</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Site-wise success rates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Payload impact visualization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Booster version filtering</a:t>
            </a:r>
            <a:endParaRPr sz="1200">
              <a:solidFill>
                <a:schemeClr val="dk1"/>
              </a:solidFill>
            </a:endParaRPr>
          </a:p>
          <a:p>
            <a:pPr indent="0" lvl="0" marL="457200" rtl="0" algn="l">
              <a:lnSpc>
                <a:spcPct val="115000"/>
              </a:lnSpc>
              <a:spcBef>
                <a:spcPts val="1200"/>
              </a:spcBef>
              <a:spcAft>
                <a:spcPts val="1200"/>
              </a:spcAft>
              <a:buNone/>
            </a:pPr>
            <a:r>
              <a:t/>
            </a:r>
            <a:endParaRPr sz="2200">
              <a:solidFill>
                <a:srgbClr val="292929"/>
              </a:solidFill>
            </a:endParaRPr>
          </a:p>
        </p:txBody>
      </p:sp>
      <p:sp>
        <p:nvSpPr>
          <p:cNvPr id="549" name="Google Shape;549;p6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
        <p:nvSpPr>
          <p:cNvPr id="550" name="Google Shape;550;p69"/>
          <p:cNvSpPr txBox="1"/>
          <p:nvPr>
            <p:ph idx="2" type="body"/>
          </p:nvPr>
        </p:nvSpPr>
        <p:spPr>
          <a:xfrm>
            <a:off x="7245500" y="1768450"/>
            <a:ext cx="4550100" cy="2797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 Charts &amp; Notebook Outputs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Confusion matrices for all models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Accuracy comparison table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Strategic model selection summary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Dashboard screenshots with stakeholder-ready views</a:t>
            </a:r>
            <a:endParaRPr sz="12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1400"/>
              </a:spcBef>
              <a:spcAft>
                <a:spcPts val="0"/>
              </a:spcAft>
              <a:buNone/>
            </a:pPr>
            <a:r>
              <a:rPr b="1" lang="en-US" sz="1200">
                <a:solidFill>
                  <a:schemeClr val="dk1"/>
                </a:solidFill>
              </a:rPr>
              <a:t>🧮 SQL Queries (if applicable)</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Data extraction from launch records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Filtering by launch site, booster version, and payload thresholds</a:t>
            </a:r>
            <a:endParaRPr sz="1200">
              <a:solidFill>
                <a:schemeClr val="dk1"/>
              </a:solidFill>
            </a:endParaRPr>
          </a:p>
          <a:p>
            <a:pPr indent="0" lvl="0" marL="0" rtl="0" algn="l">
              <a:lnSpc>
                <a:spcPct val="115000"/>
              </a:lnSpc>
              <a:spcBef>
                <a:spcPts val="1400"/>
              </a:spcBef>
              <a:spcAft>
                <a:spcPts val="0"/>
              </a:spcAft>
              <a:buNone/>
            </a:pPr>
            <a:r>
              <a:rPr b="1" lang="en-US" sz="1200">
                <a:solidFill>
                  <a:schemeClr val="dk1"/>
                </a:solidFill>
              </a:rPr>
              <a:t>📁 Data Assets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Cleaned dataset (</a:t>
            </a:r>
            <a:r>
              <a:rPr lang="en-US" sz="1200">
                <a:solidFill>
                  <a:srgbClr val="188038"/>
                </a:solidFill>
                <a:latin typeface="Roboto Mono"/>
                <a:ea typeface="Roboto Mono"/>
                <a:cs typeface="Roboto Mono"/>
                <a:sym typeface="Roboto Mono"/>
              </a:rPr>
              <a:t>launch_data_clean.csv</a:t>
            </a:r>
            <a:r>
              <a:rPr lang="en-US"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Modular imputation logs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Model evaluation outputs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Dashboard configuration files</a:t>
            </a:r>
            <a:endParaRPr sz="2200">
              <a:solidFill>
                <a:srgbClr val="29292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rPr>
              <a:t>Modular Workflow Architecture</a:t>
            </a:r>
            <a:endParaRPr sz="8800">
              <a:solidFill>
                <a:srgbClr val="0B49CB"/>
              </a:solidFill>
            </a:endParaRPr>
          </a:p>
          <a:p>
            <a:pPr indent="0" lvl="0" marL="0" rtl="0" algn="l">
              <a:lnSpc>
                <a:spcPct val="115000"/>
              </a:lnSpc>
              <a:spcBef>
                <a:spcPts val="1200"/>
              </a:spcBef>
              <a:spcAft>
                <a:spcPts val="0"/>
              </a:spcAft>
              <a:buNone/>
            </a:pPr>
            <a:r>
              <a:rPr lang="en-US" sz="6700">
                <a:solidFill>
                  <a:schemeClr val="dk1"/>
                </a:solidFill>
              </a:rPr>
              <a:t>The project is structured into </a:t>
            </a:r>
            <a:r>
              <a:rPr b="1" lang="en-US" sz="6700">
                <a:solidFill>
                  <a:schemeClr val="dk1"/>
                </a:solidFill>
              </a:rPr>
              <a:t>eight auditable labs</a:t>
            </a:r>
            <a:r>
              <a:rPr lang="en-US" sz="6700">
                <a:solidFill>
                  <a:schemeClr val="dk1"/>
                </a:solidFill>
              </a:rPr>
              <a:t>, each designed to reconstruct, clean, model, and visualize Falcon 9 launch data.</a:t>
            </a:r>
            <a:br>
              <a:rPr lang="en-US" sz="6700">
                <a:solidFill>
                  <a:schemeClr val="dk1"/>
                </a:solidFill>
              </a:rPr>
            </a:br>
            <a:r>
              <a:rPr lang="en-US" sz="6700">
                <a:solidFill>
                  <a:schemeClr val="dk1"/>
                </a:solidFill>
              </a:rPr>
              <a:t> Every module responds to a strategic question and transforms technical steps into defendable artifacts.</a:t>
            </a:r>
            <a:endParaRPr sz="8800">
              <a:solidFill>
                <a:srgbClr val="0B49CB"/>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API extraction from SpaceX’s public endpoints </a:t>
            </a:r>
            <a:endParaRPr sz="6400">
              <a:solidFill>
                <a:srgbClr val="757070"/>
              </a:solidFill>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Web scraping of historical records from Wikipedia</a:t>
            </a:r>
            <a:endParaRPr sz="6400">
              <a:solidFill>
                <a:srgbClr val="757070"/>
              </a:solidFill>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Modular enrichment via entity-level queries (booster, payload, site, core)</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Imputation of missing values </a:t>
            </a:r>
            <a:endParaRPr sz="6400">
              <a:solidFill>
                <a:srgbClr val="757070"/>
              </a:solidFill>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Feature selection and supervised labeling</a:t>
            </a:r>
            <a:endParaRPr sz="6400">
              <a:solidFill>
                <a:srgbClr val="757070"/>
              </a:solidFill>
            </a:endParaRPr>
          </a:p>
          <a:p>
            <a:pPr indent="-330200" lvl="0" marL="457200" rtl="0" algn="l">
              <a:lnSpc>
                <a:spcPct val="115000"/>
              </a:lnSpc>
              <a:spcBef>
                <a:spcPts val="0"/>
              </a:spcBef>
              <a:spcAft>
                <a:spcPts val="0"/>
              </a:spcAft>
              <a:buClr>
                <a:srgbClr val="757070"/>
              </a:buClr>
              <a:buSzPct val="100000"/>
              <a:buChar char="•"/>
            </a:pPr>
            <a:r>
              <a:rPr lang="en-US" sz="6400">
                <a:solidFill>
                  <a:srgbClr val="757070"/>
                </a:solidFill>
              </a:rPr>
              <a:t>Creation of binary target variable for landing success</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sz="8800">
              <a:solidFill>
                <a:srgbClr val="292929"/>
              </a:solidFill>
              <a:latin typeface="Arial"/>
              <a:ea typeface="Arial"/>
              <a:cs typeface="Arial"/>
              <a:sym typeface="Arial"/>
            </a:endParaRPr>
          </a:p>
          <a:p>
            <a:pPr indent="-330200" lvl="0" marL="457200" rtl="0" algn="l">
              <a:lnSpc>
                <a:spcPct val="115000"/>
              </a:lnSpc>
              <a:spcBef>
                <a:spcPts val="0"/>
              </a:spcBef>
              <a:spcAft>
                <a:spcPts val="0"/>
              </a:spcAft>
              <a:buClr>
                <a:srgbClr val="292929"/>
              </a:buClr>
              <a:buSzPct val="100000"/>
              <a:buChar char="•"/>
            </a:pPr>
            <a:r>
              <a:rPr lang="en-US" sz="6400">
                <a:solidFill>
                  <a:srgbClr val="292929"/>
                </a:solidFill>
              </a:rPr>
              <a:t>SQL queries for structured insights </a:t>
            </a:r>
            <a:endParaRPr sz="6400">
              <a:solidFill>
                <a:srgbClr val="292929"/>
              </a:solidFill>
            </a:endParaRPr>
          </a:p>
          <a:p>
            <a:pPr indent="-330200" lvl="0" marL="457200" rtl="0" algn="l">
              <a:lnSpc>
                <a:spcPct val="115000"/>
              </a:lnSpc>
              <a:spcBef>
                <a:spcPts val="0"/>
              </a:spcBef>
              <a:spcAft>
                <a:spcPts val="0"/>
              </a:spcAft>
              <a:buClr>
                <a:srgbClr val="292929"/>
              </a:buClr>
              <a:buSzPct val="100000"/>
              <a:buChar char="•"/>
            </a:pPr>
            <a:r>
              <a:rPr lang="en-US" sz="6400">
                <a:solidFill>
                  <a:srgbClr val="292929"/>
                </a:solidFill>
              </a:rPr>
              <a:t>Visualizations with Seaborn and Matplotlib</a:t>
            </a:r>
            <a:endParaRPr sz="6400">
              <a:solidFill>
                <a:srgbClr val="292929"/>
              </a:solidFill>
            </a:endParaRPr>
          </a:p>
          <a:p>
            <a:pPr indent="-330200" lvl="0" marL="457200" rtl="0" algn="l">
              <a:lnSpc>
                <a:spcPct val="115000"/>
              </a:lnSpc>
              <a:spcBef>
                <a:spcPts val="0"/>
              </a:spcBef>
              <a:spcAft>
                <a:spcPts val="0"/>
              </a:spcAft>
              <a:buClr>
                <a:srgbClr val="292929"/>
              </a:buClr>
              <a:buSzPct val="100000"/>
              <a:buChar char="•"/>
            </a:pPr>
            <a:r>
              <a:rPr lang="en-US" sz="6400">
                <a:solidFill>
                  <a:srgbClr val="292929"/>
                </a:solidFill>
              </a:rPr>
              <a:t>Strategic comments for institutional auditability</a:t>
            </a:r>
            <a:endParaRPr sz="6400">
              <a:solidFill>
                <a:srgbClr val="292929"/>
              </a:solidFill>
            </a:endParaRPr>
          </a:p>
          <a:p>
            <a:pPr indent="0" lvl="0" marL="457200" marR="0" rtl="0" algn="l">
              <a:lnSpc>
                <a:spcPct val="120000"/>
              </a:lnSpc>
              <a:spcBef>
                <a:spcPts val="1400"/>
              </a:spcBef>
              <a:spcAft>
                <a:spcPts val="0"/>
              </a:spcAft>
              <a:buNone/>
            </a:pPr>
            <a:r>
              <a:t/>
            </a:r>
            <a:endParaRPr sz="8800">
              <a:solidFill>
                <a:srgbClr val="292929"/>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t>
            </a: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nvSpPr>
        <p:spPr>
          <a:xfrm>
            <a:off x="770011" y="1580808"/>
            <a:ext cx="101049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rPr>
              <a:t>Modular Workflow Architecture</a:t>
            </a:r>
            <a:endParaRPr sz="8800">
              <a:solidFill>
                <a:srgbClr val="0B49CB"/>
              </a:solidFill>
            </a:endParaRPr>
          </a:p>
          <a:p>
            <a:pPr indent="-368300" lvl="0" marL="457200" rtl="0" algn="l">
              <a:lnSpc>
                <a:spcPct val="120000"/>
              </a:lnSpc>
              <a:spcBef>
                <a:spcPts val="1400"/>
              </a:spcBef>
              <a:spcAft>
                <a:spcPts val="0"/>
              </a:spcAft>
              <a:buClr>
                <a:srgbClr val="292929"/>
              </a:buClr>
              <a:buSzPct val="100000"/>
              <a:buChar char="•"/>
            </a:pPr>
            <a:r>
              <a:rPr lang="en-US" sz="8800">
                <a:solidFill>
                  <a:srgbClr val="292929"/>
                </a:solidFill>
              </a:rPr>
              <a:t>Perform interactive visual analytics using Folium and Plotly Dash</a:t>
            </a:r>
            <a:endParaRPr sz="8800">
              <a:solidFill>
                <a:srgbClr val="292929"/>
              </a:solidFill>
            </a:endParaRPr>
          </a:p>
          <a:p>
            <a:pPr indent="-330200" lvl="0" marL="457200" rtl="0" algn="l">
              <a:lnSpc>
                <a:spcPct val="120000"/>
              </a:lnSpc>
              <a:spcBef>
                <a:spcPts val="0"/>
              </a:spcBef>
              <a:spcAft>
                <a:spcPts val="0"/>
              </a:spcAft>
              <a:buClr>
                <a:srgbClr val="292929"/>
              </a:buClr>
              <a:buSzPct val="100000"/>
              <a:buChar char="•"/>
            </a:pPr>
            <a:r>
              <a:rPr lang="en-US" sz="6400">
                <a:solidFill>
                  <a:srgbClr val="292929"/>
                </a:solidFill>
              </a:rPr>
              <a:t>Geospatial mapping with Folium</a:t>
            </a:r>
            <a:endParaRPr sz="6400">
              <a:solidFill>
                <a:srgbClr val="292929"/>
              </a:solidFill>
            </a:endParaRPr>
          </a:p>
          <a:p>
            <a:pPr indent="-330200" lvl="0" marL="457200" rtl="0" algn="l">
              <a:lnSpc>
                <a:spcPct val="120000"/>
              </a:lnSpc>
              <a:spcBef>
                <a:spcPts val="0"/>
              </a:spcBef>
              <a:spcAft>
                <a:spcPts val="0"/>
              </a:spcAft>
              <a:buClr>
                <a:srgbClr val="292929"/>
              </a:buClr>
              <a:buSzPct val="100000"/>
              <a:buChar char="•"/>
            </a:pPr>
            <a:r>
              <a:rPr lang="en-US" sz="6400">
                <a:solidFill>
                  <a:srgbClr val="292929"/>
                </a:solidFill>
              </a:rPr>
              <a:t>Dashboard construction with Plotly Dash</a:t>
            </a:r>
            <a:endParaRPr sz="6400">
              <a:solidFill>
                <a:srgbClr val="292929"/>
              </a:solidFill>
            </a:endParaRPr>
          </a:p>
          <a:p>
            <a:pPr indent="-330200" lvl="0" marL="457200" rtl="0" algn="l">
              <a:lnSpc>
                <a:spcPct val="120000"/>
              </a:lnSpc>
              <a:spcBef>
                <a:spcPts val="0"/>
              </a:spcBef>
              <a:spcAft>
                <a:spcPts val="0"/>
              </a:spcAft>
              <a:buClr>
                <a:srgbClr val="292929"/>
              </a:buClr>
              <a:buSzPct val="100000"/>
              <a:buChar char="•"/>
            </a:pPr>
            <a:r>
              <a:rPr lang="en-US" sz="6400">
                <a:solidFill>
                  <a:srgbClr val="292929"/>
                </a:solidFill>
              </a:rPr>
              <a:t>Real-time filtering and stakeholder-ready visualizations</a:t>
            </a:r>
            <a:endParaRPr sz="6400">
              <a:solidFill>
                <a:srgbClr val="292929"/>
              </a:solidFill>
            </a:endParaRPr>
          </a:p>
          <a:p>
            <a:pPr indent="-368300" lvl="0" marL="457200" rtl="0" algn="l">
              <a:lnSpc>
                <a:spcPct val="120000"/>
              </a:lnSpc>
              <a:spcBef>
                <a:spcPts val="1400"/>
              </a:spcBef>
              <a:spcAft>
                <a:spcPts val="0"/>
              </a:spcAft>
              <a:buClr>
                <a:srgbClr val="292929"/>
              </a:buClr>
              <a:buSzPct val="100000"/>
              <a:buChar char="•"/>
            </a:pPr>
            <a:r>
              <a:rPr lang="en-US" sz="8800">
                <a:solidFill>
                  <a:srgbClr val="292929"/>
                </a:solidFill>
              </a:rPr>
              <a:t>Perform predictive analysis using classification models</a:t>
            </a:r>
            <a:endParaRPr>
              <a:solidFill>
                <a:schemeClr val="dk1"/>
              </a:solidFill>
            </a:endParaRPr>
          </a:p>
          <a:p>
            <a:pPr indent="-250825" lvl="0" marL="457200" rtl="0" algn="l">
              <a:lnSpc>
                <a:spcPct val="115000"/>
              </a:lnSpc>
              <a:spcBef>
                <a:spcPts val="0"/>
              </a:spcBef>
              <a:spcAft>
                <a:spcPts val="0"/>
              </a:spcAft>
              <a:buClr>
                <a:srgbClr val="292929"/>
              </a:buClr>
              <a:buSzPts val="350"/>
              <a:buChar char="•"/>
            </a:pPr>
            <a:r>
              <a:rPr lang="en-US" sz="6400">
                <a:solidFill>
                  <a:srgbClr val="292929"/>
                </a:solidFill>
              </a:rPr>
              <a:t>Classification with Logistic Regression, Decision Trees, KNN, and SVM</a:t>
            </a:r>
            <a:r>
              <a:rPr lang="en-US" sz="8800">
                <a:solidFill>
                  <a:srgbClr val="292929"/>
                </a:solidFill>
              </a:rPr>
              <a:t> </a:t>
            </a:r>
            <a:endParaRPr sz="8800">
              <a:solidFill>
                <a:srgbClr val="292929"/>
              </a:solidFill>
            </a:endParaRPr>
          </a:p>
          <a:p>
            <a:pPr indent="-330200" lvl="0" marL="457200" rtl="0" algn="l">
              <a:lnSpc>
                <a:spcPct val="115000"/>
              </a:lnSpc>
              <a:spcBef>
                <a:spcPts val="0"/>
              </a:spcBef>
              <a:spcAft>
                <a:spcPts val="0"/>
              </a:spcAft>
              <a:buClr>
                <a:srgbClr val="292929"/>
              </a:buClr>
              <a:buSzPct val="100000"/>
              <a:buChar char="•"/>
            </a:pPr>
            <a:r>
              <a:rPr lang="en-US" sz="6400">
                <a:solidFill>
                  <a:srgbClr val="292929"/>
                </a:solidFill>
              </a:rPr>
              <a:t>Hyperparameter tuning via GridSearchCV</a:t>
            </a:r>
            <a:endParaRPr sz="6400">
              <a:solidFill>
                <a:srgbClr val="292929"/>
              </a:solidFill>
            </a:endParaRPr>
          </a:p>
          <a:p>
            <a:pPr indent="-330200" lvl="0" marL="457200" rtl="0" algn="l">
              <a:lnSpc>
                <a:spcPct val="115000"/>
              </a:lnSpc>
              <a:spcBef>
                <a:spcPts val="0"/>
              </a:spcBef>
              <a:spcAft>
                <a:spcPts val="0"/>
              </a:spcAft>
              <a:buClr>
                <a:srgbClr val="292929"/>
              </a:buClr>
              <a:buSzPct val="100000"/>
              <a:buChar char="•"/>
            </a:pPr>
            <a:r>
              <a:rPr lang="en-US" sz="6400">
                <a:solidFill>
                  <a:srgbClr val="292929"/>
                </a:solidFill>
              </a:rPr>
              <a:t>Evaluation with accuracy, precision, recall, and confusion matrices</a:t>
            </a:r>
            <a:endParaRPr sz="6400">
              <a:solidFill>
                <a:srgbClr val="292929"/>
              </a:solidFill>
            </a:endParaRPr>
          </a:p>
          <a:p>
            <a:pPr indent="0" lvl="0" marL="457200" rtl="0" algn="l">
              <a:lnSpc>
                <a:spcPct val="115000"/>
              </a:lnSpc>
              <a:spcBef>
                <a:spcPts val="1200"/>
              </a:spcBef>
              <a:spcAft>
                <a:spcPts val="0"/>
              </a:spcAft>
              <a:buNone/>
            </a:pPr>
            <a:br>
              <a:rPr lang="en-US"/>
            </a:br>
            <a:r>
              <a:rPr lang="en-US" sz="8300">
                <a:solidFill>
                  <a:schemeClr val="dk1"/>
                </a:solidFill>
              </a:rPr>
              <a:t>How to Build, Tune, and Evaluate Classification Models</a:t>
            </a:r>
            <a:endParaRPr sz="8300">
              <a:solidFill>
                <a:schemeClr val="dk1"/>
              </a:solidFill>
            </a:endParaRPr>
          </a:p>
          <a:p>
            <a:pPr indent="0" lvl="0" marL="0" rtl="0" algn="l">
              <a:lnSpc>
                <a:spcPct val="115000"/>
              </a:lnSpc>
              <a:spcBef>
                <a:spcPts val="1200"/>
              </a:spcBef>
              <a:spcAft>
                <a:spcPts val="0"/>
              </a:spcAft>
              <a:buNone/>
            </a:pPr>
            <a:r>
              <a:rPr lang="en-US" sz="6700">
                <a:solidFill>
                  <a:schemeClr val="dk1"/>
                </a:solidFill>
              </a:rPr>
              <a:t>🧪</a:t>
            </a:r>
            <a:r>
              <a:rPr lang="en-US" sz="6700">
                <a:solidFill>
                  <a:schemeClr val="dk1"/>
                </a:solidFill>
              </a:rPr>
              <a:t> Build</a:t>
            </a:r>
            <a:endParaRPr sz="6700">
              <a:solidFill>
                <a:schemeClr val="dk1"/>
              </a:solidFill>
            </a:endParaRPr>
          </a:p>
          <a:p>
            <a:pPr indent="-334962" lvl="0" marL="457200" rtl="0" algn="l">
              <a:lnSpc>
                <a:spcPct val="115000"/>
              </a:lnSpc>
              <a:spcBef>
                <a:spcPts val="1200"/>
              </a:spcBef>
              <a:spcAft>
                <a:spcPts val="0"/>
              </a:spcAft>
              <a:buClr>
                <a:schemeClr val="dk1"/>
              </a:buClr>
              <a:buSzPct val="100000"/>
              <a:buChar char="●"/>
            </a:pPr>
            <a:r>
              <a:rPr lang="en-US" sz="6700">
                <a:solidFill>
                  <a:schemeClr val="dk1"/>
                </a:solidFill>
              </a:rPr>
              <a:t>Select classification algorithms: Support Vector Machine (SVM), K-Nearest Neighbors (KNN), Decision Trees, Logistic Regression</a:t>
            </a:r>
            <a:endParaRPr sz="6700">
              <a:solidFill>
                <a:schemeClr val="dk1"/>
              </a:solidFill>
            </a:endParaRPr>
          </a:p>
          <a:p>
            <a:pPr indent="-334962" lvl="0" marL="457200" rtl="0" algn="l">
              <a:lnSpc>
                <a:spcPct val="115000"/>
              </a:lnSpc>
              <a:spcBef>
                <a:spcPts val="0"/>
              </a:spcBef>
              <a:spcAft>
                <a:spcPts val="0"/>
              </a:spcAft>
              <a:buClr>
                <a:schemeClr val="dk1"/>
              </a:buClr>
              <a:buSzPct val="100000"/>
              <a:buChar char="●"/>
            </a:pPr>
            <a:r>
              <a:rPr lang="en-US" sz="6700">
                <a:solidFill>
                  <a:schemeClr val="dk1"/>
                </a:solidFill>
              </a:rPr>
              <a:t>Define predictor variables and target outcome (binary classification: landing success)</a:t>
            </a:r>
            <a:endParaRPr sz="6700">
              <a:solidFill>
                <a:schemeClr val="dk1"/>
              </a:solidFill>
            </a:endParaRPr>
          </a:p>
          <a:p>
            <a:pPr indent="-334962" lvl="0" marL="457200" rtl="0" algn="l">
              <a:lnSpc>
                <a:spcPct val="115000"/>
              </a:lnSpc>
              <a:spcBef>
                <a:spcPts val="0"/>
              </a:spcBef>
              <a:spcAft>
                <a:spcPts val="0"/>
              </a:spcAft>
              <a:buClr>
                <a:schemeClr val="dk1"/>
              </a:buClr>
              <a:buSzPct val="100000"/>
              <a:buChar char="●"/>
            </a:pPr>
            <a:r>
              <a:rPr lang="en-US" sz="6700">
                <a:solidFill>
                  <a:schemeClr val="dk1"/>
                </a:solidFill>
              </a:rPr>
              <a:t>Split the dataset into training and test sets using </a:t>
            </a:r>
            <a:r>
              <a:rPr lang="en-US" sz="6700">
                <a:solidFill>
                  <a:srgbClr val="188038"/>
                </a:solidFill>
                <a:latin typeface="Roboto Mono"/>
                <a:ea typeface="Roboto Mono"/>
                <a:cs typeface="Roboto Mono"/>
                <a:sym typeface="Roboto Mono"/>
              </a:rPr>
              <a:t>train_test_split</a:t>
            </a:r>
            <a:endParaRPr sz="6700">
              <a:solidFill>
                <a:srgbClr val="188038"/>
              </a:solidFill>
              <a:latin typeface="Roboto Mono"/>
              <a:ea typeface="Roboto Mono"/>
              <a:cs typeface="Roboto Mono"/>
              <a:sym typeface="Roboto Mono"/>
            </a:endParaRPr>
          </a:p>
          <a:p>
            <a:pPr indent="-334962" lvl="0" marL="457200" rtl="0" algn="l">
              <a:lnSpc>
                <a:spcPct val="115000"/>
              </a:lnSpc>
              <a:spcBef>
                <a:spcPts val="0"/>
              </a:spcBef>
              <a:spcAft>
                <a:spcPts val="0"/>
              </a:spcAft>
              <a:buClr>
                <a:schemeClr val="dk1"/>
              </a:buClr>
              <a:buSzPct val="100000"/>
              <a:buChar char="●"/>
            </a:pPr>
            <a:r>
              <a:rPr lang="en-US" sz="6700">
                <a:solidFill>
                  <a:schemeClr val="dk1"/>
                </a:solidFill>
              </a:rPr>
              <a:t>Implement models using </a:t>
            </a:r>
            <a:r>
              <a:rPr lang="en-US" sz="6700">
                <a:solidFill>
                  <a:srgbClr val="188038"/>
                </a:solidFill>
                <a:latin typeface="Roboto Mono"/>
                <a:ea typeface="Roboto Mono"/>
                <a:cs typeface="Roboto Mono"/>
                <a:sym typeface="Roboto Mono"/>
              </a:rPr>
              <a:t>scikit-learn</a:t>
            </a:r>
            <a:r>
              <a:rPr lang="en-US" sz="6700">
                <a:solidFill>
                  <a:schemeClr val="dk1"/>
                </a:solidFill>
              </a:rPr>
              <a:t> with reproducible documentation</a:t>
            </a:r>
            <a:endParaRPr sz="6700">
              <a:solidFill>
                <a:schemeClr val="dk1"/>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1" name="Google Shape;131;p2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a:t>
            </a: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22"/>
          <p:cNvSpPr txBox="1"/>
          <p:nvPr/>
        </p:nvSpPr>
        <p:spPr>
          <a:xfrm>
            <a:off x="770011" y="1429933"/>
            <a:ext cx="101049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rPr>
              <a:t>Modular Workflow Architecture</a:t>
            </a:r>
            <a:endParaRPr sz="8800">
              <a:solidFill>
                <a:srgbClr val="0B49CB"/>
              </a:solidFill>
            </a:endParaRPr>
          </a:p>
          <a:p>
            <a:pPr indent="0" lvl="0" marL="0" rtl="0" algn="l">
              <a:lnSpc>
                <a:spcPct val="115000"/>
              </a:lnSpc>
              <a:spcBef>
                <a:spcPts val="1200"/>
              </a:spcBef>
              <a:spcAft>
                <a:spcPts val="0"/>
              </a:spcAft>
              <a:buNone/>
            </a:pPr>
            <a:r>
              <a:rPr lang="en-US" sz="6700">
                <a:solidFill>
                  <a:schemeClr val="dk1"/>
                </a:solidFill>
              </a:rPr>
              <a:t>⚙️ Tune</a:t>
            </a:r>
            <a:endParaRPr sz="6700">
              <a:solidFill>
                <a:schemeClr val="dk1"/>
              </a:solidFill>
            </a:endParaRPr>
          </a:p>
          <a:p>
            <a:pPr indent="-334962" lvl="0" marL="457200" rtl="0" algn="l">
              <a:lnSpc>
                <a:spcPct val="115000"/>
              </a:lnSpc>
              <a:spcBef>
                <a:spcPts val="1200"/>
              </a:spcBef>
              <a:spcAft>
                <a:spcPts val="0"/>
              </a:spcAft>
              <a:buClr>
                <a:schemeClr val="dk1"/>
              </a:buClr>
              <a:buSzPct val="100000"/>
              <a:buChar char="●"/>
            </a:pPr>
            <a:r>
              <a:rPr lang="en-US" sz="6700">
                <a:solidFill>
                  <a:schemeClr val="dk1"/>
                </a:solidFill>
              </a:rPr>
              <a:t>Optimize model performance using </a:t>
            </a:r>
            <a:r>
              <a:rPr lang="en-US" sz="6700">
                <a:solidFill>
                  <a:srgbClr val="188038"/>
                </a:solidFill>
                <a:latin typeface="Roboto Mono"/>
                <a:ea typeface="Roboto Mono"/>
                <a:cs typeface="Roboto Mono"/>
                <a:sym typeface="Roboto Mono"/>
              </a:rPr>
              <a:t>GridSearchCV</a:t>
            </a:r>
            <a:endParaRPr sz="6700">
              <a:solidFill>
                <a:srgbClr val="188038"/>
              </a:solidFill>
              <a:latin typeface="Roboto Mono"/>
              <a:ea typeface="Roboto Mono"/>
              <a:cs typeface="Roboto Mono"/>
              <a:sym typeface="Roboto Mono"/>
            </a:endParaRPr>
          </a:p>
          <a:p>
            <a:pPr indent="-334962" lvl="0" marL="457200" rtl="0" algn="l">
              <a:lnSpc>
                <a:spcPct val="115000"/>
              </a:lnSpc>
              <a:spcBef>
                <a:spcPts val="0"/>
              </a:spcBef>
              <a:spcAft>
                <a:spcPts val="0"/>
              </a:spcAft>
              <a:buClr>
                <a:schemeClr val="dk1"/>
              </a:buClr>
              <a:buSzPct val="100000"/>
              <a:buChar char="●"/>
            </a:pPr>
            <a:r>
              <a:rPr lang="en-US" sz="6700">
                <a:solidFill>
                  <a:schemeClr val="dk1"/>
                </a:solidFill>
              </a:rPr>
              <a:t>Adjust key hyperparameters:</a:t>
            </a:r>
            <a:endParaRPr sz="6700">
              <a:solidFill>
                <a:schemeClr val="dk1"/>
              </a:solidFill>
            </a:endParaRPr>
          </a:p>
          <a:p>
            <a:pPr indent="-334962" lvl="1" marL="914400" rtl="0" algn="l">
              <a:lnSpc>
                <a:spcPct val="115000"/>
              </a:lnSpc>
              <a:spcBef>
                <a:spcPts val="0"/>
              </a:spcBef>
              <a:spcAft>
                <a:spcPts val="0"/>
              </a:spcAft>
              <a:buClr>
                <a:schemeClr val="dk1"/>
              </a:buClr>
              <a:buSzPct val="100000"/>
              <a:buChar char="○"/>
            </a:pPr>
            <a:r>
              <a:rPr lang="en-US" sz="6700">
                <a:solidFill>
                  <a:schemeClr val="dk1"/>
                </a:solidFill>
              </a:rPr>
              <a:t>SVM: </a:t>
            </a:r>
            <a:r>
              <a:rPr lang="en-US" sz="6700">
                <a:solidFill>
                  <a:srgbClr val="188038"/>
                </a:solidFill>
                <a:latin typeface="Roboto Mono"/>
                <a:ea typeface="Roboto Mono"/>
                <a:cs typeface="Roboto Mono"/>
                <a:sym typeface="Roboto Mono"/>
              </a:rPr>
              <a:t>C</a:t>
            </a:r>
            <a:r>
              <a:rPr lang="en-US" sz="6700">
                <a:solidFill>
                  <a:schemeClr val="dk1"/>
                </a:solidFill>
              </a:rPr>
              <a:t>, </a:t>
            </a:r>
            <a:r>
              <a:rPr lang="en-US" sz="6700">
                <a:solidFill>
                  <a:srgbClr val="188038"/>
                </a:solidFill>
                <a:latin typeface="Roboto Mono"/>
                <a:ea typeface="Roboto Mono"/>
                <a:cs typeface="Roboto Mono"/>
                <a:sym typeface="Roboto Mono"/>
              </a:rPr>
              <a:t>kernel</a:t>
            </a:r>
            <a:r>
              <a:rPr lang="en-US" sz="6700">
                <a:solidFill>
                  <a:schemeClr val="dk1"/>
                </a:solidFill>
              </a:rPr>
              <a:t>, </a:t>
            </a:r>
            <a:r>
              <a:rPr lang="en-US" sz="6700">
                <a:solidFill>
                  <a:srgbClr val="188038"/>
                </a:solidFill>
                <a:latin typeface="Roboto Mono"/>
                <a:ea typeface="Roboto Mono"/>
                <a:cs typeface="Roboto Mono"/>
                <a:sym typeface="Roboto Mono"/>
              </a:rPr>
              <a:t>gamma</a:t>
            </a:r>
            <a:endParaRPr sz="6700">
              <a:solidFill>
                <a:srgbClr val="188038"/>
              </a:solidFill>
              <a:latin typeface="Roboto Mono"/>
              <a:ea typeface="Roboto Mono"/>
              <a:cs typeface="Roboto Mono"/>
              <a:sym typeface="Roboto Mono"/>
            </a:endParaRPr>
          </a:p>
          <a:p>
            <a:pPr indent="-334962" lvl="1" marL="914400" rtl="0" algn="l">
              <a:lnSpc>
                <a:spcPct val="115000"/>
              </a:lnSpc>
              <a:spcBef>
                <a:spcPts val="0"/>
              </a:spcBef>
              <a:spcAft>
                <a:spcPts val="0"/>
              </a:spcAft>
              <a:buClr>
                <a:schemeClr val="dk1"/>
              </a:buClr>
              <a:buSzPct val="100000"/>
              <a:buChar char="○"/>
            </a:pPr>
            <a:r>
              <a:rPr lang="en-US" sz="6700">
                <a:solidFill>
                  <a:schemeClr val="dk1"/>
                </a:solidFill>
              </a:rPr>
              <a:t>KNN: </a:t>
            </a:r>
            <a:r>
              <a:rPr lang="en-US" sz="6700">
                <a:solidFill>
                  <a:srgbClr val="188038"/>
                </a:solidFill>
                <a:latin typeface="Roboto Mono"/>
                <a:ea typeface="Roboto Mono"/>
                <a:cs typeface="Roboto Mono"/>
                <a:sym typeface="Roboto Mono"/>
              </a:rPr>
              <a:t>n_neighbors</a:t>
            </a:r>
            <a:endParaRPr sz="6700">
              <a:solidFill>
                <a:srgbClr val="188038"/>
              </a:solidFill>
              <a:latin typeface="Roboto Mono"/>
              <a:ea typeface="Roboto Mono"/>
              <a:cs typeface="Roboto Mono"/>
              <a:sym typeface="Roboto Mono"/>
            </a:endParaRPr>
          </a:p>
          <a:p>
            <a:pPr indent="-334962" lvl="1" marL="914400" rtl="0" algn="l">
              <a:lnSpc>
                <a:spcPct val="115000"/>
              </a:lnSpc>
              <a:spcBef>
                <a:spcPts val="0"/>
              </a:spcBef>
              <a:spcAft>
                <a:spcPts val="0"/>
              </a:spcAft>
              <a:buClr>
                <a:schemeClr val="dk1"/>
              </a:buClr>
              <a:buSzPct val="100000"/>
              <a:buChar char="○"/>
            </a:pPr>
            <a:r>
              <a:rPr lang="en-US" sz="6700">
                <a:solidFill>
                  <a:schemeClr val="dk1"/>
                </a:solidFill>
              </a:rPr>
              <a:t>Decision Trees: </a:t>
            </a:r>
            <a:r>
              <a:rPr lang="en-US" sz="6700">
                <a:solidFill>
                  <a:srgbClr val="188038"/>
                </a:solidFill>
                <a:latin typeface="Roboto Mono"/>
                <a:ea typeface="Roboto Mono"/>
                <a:cs typeface="Roboto Mono"/>
                <a:sym typeface="Roboto Mono"/>
              </a:rPr>
              <a:t>max_depth</a:t>
            </a:r>
            <a:r>
              <a:rPr lang="en-US" sz="6700">
                <a:solidFill>
                  <a:schemeClr val="dk1"/>
                </a:solidFill>
              </a:rPr>
              <a:t>, </a:t>
            </a:r>
            <a:r>
              <a:rPr lang="en-US" sz="6700">
                <a:solidFill>
                  <a:srgbClr val="188038"/>
                </a:solidFill>
                <a:latin typeface="Roboto Mono"/>
                <a:ea typeface="Roboto Mono"/>
                <a:cs typeface="Roboto Mono"/>
                <a:sym typeface="Roboto Mono"/>
              </a:rPr>
              <a:t>criterion</a:t>
            </a:r>
            <a:endParaRPr sz="6700">
              <a:solidFill>
                <a:srgbClr val="188038"/>
              </a:solidFill>
              <a:latin typeface="Roboto Mono"/>
              <a:ea typeface="Roboto Mono"/>
              <a:cs typeface="Roboto Mono"/>
              <a:sym typeface="Roboto Mono"/>
            </a:endParaRPr>
          </a:p>
          <a:p>
            <a:pPr indent="-334962" lvl="0" marL="457200" rtl="0" algn="l">
              <a:lnSpc>
                <a:spcPct val="115000"/>
              </a:lnSpc>
              <a:spcBef>
                <a:spcPts val="0"/>
              </a:spcBef>
              <a:spcAft>
                <a:spcPts val="0"/>
              </a:spcAft>
              <a:buClr>
                <a:schemeClr val="dk1"/>
              </a:buClr>
              <a:buSzPct val="100000"/>
              <a:buChar char="●"/>
            </a:pPr>
            <a:r>
              <a:rPr lang="en-US" sz="6700">
                <a:solidFill>
                  <a:schemeClr val="dk1"/>
                </a:solidFill>
              </a:rPr>
              <a:t>Apply cross-validation to ensure generalization and prevent overfitting</a:t>
            </a:r>
            <a:endParaRPr sz="6700">
              <a:solidFill>
                <a:schemeClr val="dk1"/>
              </a:solidFill>
            </a:endParaRPr>
          </a:p>
          <a:p>
            <a:pPr indent="0" lvl="0" marL="0" rtl="0" algn="l">
              <a:lnSpc>
                <a:spcPct val="115000"/>
              </a:lnSpc>
              <a:spcBef>
                <a:spcPts val="1200"/>
              </a:spcBef>
              <a:spcAft>
                <a:spcPts val="0"/>
              </a:spcAft>
              <a:buNone/>
            </a:pPr>
            <a:r>
              <a:rPr lang="en-US" sz="6700">
                <a:solidFill>
                  <a:schemeClr val="dk1"/>
                </a:solidFill>
              </a:rPr>
              <a:t>📊 Evaluate</a:t>
            </a:r>
            <a:endParaRPr sz="6700">
              <a:solidFill>
                <a:schemeClr val="dk1"/>
              </a:solidFill>
            </a:endParaRPr>
          </a:p>
          <a:p>
            <a:pPr indent="-328612" lvl="0" marL="457200" rtl="0" algn="l">
              <a:lnSpc>
                <a:spcPct val="115000"/>
              </a:lnSpc>
              <a:spcBef>
                <a:spcPts val="1200"/>
              </a:spcBef>
              <a:spcAft>
                <a:spcPts val="0"/>
              </a:spcAft>
              <a:buClr>
                <a:schemeClr val="dk1"/>
              </a:buClr>
              <a:buSzPct val="100000"/>
              <a:buChar char="●"/>
            </a:pPr>
            <a:r>
              <a:rPr lang="en-US" sz="6300">
                <a:solidFill>
                  <a:schemeClr val="dk1"/>
                </a:solidFill>
              </a:rPr>
              <a:t>Use key metrics to assess model performance:</a:t>
            </a:r>
            <a:endParaRPr sz="6300">
              <a:solidFill>
                <a:schemeClr val="dk1"/>
              </a:solidFill>
            </a:endParaRPr>
          </a:p>
          <a:p>
            <a:pPr indent="-328612" lvl="1" marL="914400" rtl="0" algn="l">
              <a:lnSpc>
                <a:spcPct val="115000"/>
              </a:lnSpc>
              <a:spcBef>
                <a:spcPts val="0"/>
              </a:spcBef>
              <a:spcAft>
                <a:spcPts val="0"/>
              </a:spcAft>
              <a:buClr>
                <a:schemeClr val="dk1"/>
              </a:buClr>
              <a:buSzPct val="100000"/>
              <a:buChar char="○"/>
            </a:pPr>
            <a:r>
              <a:rPr b="1" lang="en-US" sz="6300">
                <a:solidFill>
                  <a:schemeClr val="dk1"/>
                </a:solidFill>
              </a:rPr>
              <a:t>Accuracy</a:t>
            </a:r>
            <a:r>
              <a:rPr lang="en-US" sz="6300">
                <a:solidFill>
                  <a:schemeClr val="dk1"/>
                </a:solidFill>
              </a:rPr>
              <a:t>: Overall correctness</a:t>
            </a:r>
            <a:endParaRPr sz="6300">
              <a:solidFill>
                <a:schemeClr val="dk1"/>
              </a:solidFill>
            </a:endParaRPr>
          </a:p>
          <a:p>
            <a:pPr indent="-328612" lvl="1" marL="914400" rtl="0" algn="l">
              <a:lnSpc>
                <a:spcPct val="115000"/>
              </a:lnSpc>
              <a:spcBef>
                <a:spcPts val="0"/>
              </a:spcBef>
              <a:spcAft>
                <a:spcPts val="0"/>
              </a:spcAft>
              <a:buClr>
                <a:schemeClr val="dk1"/>
              </a:buClr>
              <a:buSzPct val="100000"/>
              <a:buChar char="○"/>
            </a:pPr>
            <a:r>
              <a:rPr b="1" lang="en-US" sz="6300">
                <a:solidFill>
                  <a:schemeClr val="dk1"/>
                </a:solidFill>
              </a:rPr>
              <a:t>Precision</a:t>
            </a:r>
            <a:r>
              <a:rPr lang="en-US" sz="6300">
                <a:solidFill>
                  <a:schemeClr val="dk1"/>
                </a:solidFill>
              </a:rPr>
              <a:t>: Correctness of positive predictions</a:t>
            </a:r>
            <a:endParaRPr sz="6300">
              <a:solidFill>
                <a:schemeClr val="dk1"/>
              </a:solidFill>
            </a:endParaRPr>
          </a:p>
          <a:p>
            <a:pPr indent="-328612" lvl="1" marL="914400" rtl="0" algn="l">
              <a:lnSpc>
                <a:spcPct val="115000"/>
              </a:lnSpc>
              <a:spcBef>
                <a:spcPts val="0"/>
              </a:spcBef>
              <a:spcAft>
                <a:spcPts val="0"/>
              </a:spcAft>
              <a:buClr>
                <a:schemeClr val="dk1"/>
              </a:buClr>
              <a:buSzPct val="100000"/>
              <a:buChar char="○"/>
            </a:pPr>
            <a:r>
              <a:rPr b="1" lang="en-US" sz="6300">
                <a:solidFill>
                  <a:schemeClr val="dk1"/>
                </a:solidFill>
              </a:rPr>
              <a:t>Recall</a:t>
            </a:r>
            <a:r>
              <a:rPr lang="en-US" sz="6300">
                <a:solidFill>
                  <a:schemeClr val="dk1"/>
                </a:solidFill>
              </a:rPr>
              <a:t>: Sensitivity to true positives</a:t>
            </a:r>
            <a:endParaRPr sz="6300">
              <a:solidFill>
                <a:schemeClr val="dk1"/>
              </a:solidFill>
            </a:endParaRPr>
          </a:p>
          <a:p>
            <a:pPr indent="-328612" lvl="1" marL="914400" rtl="0" algn="l">
              <a:lnSpc>
                <a:spcPct val="115000"/>
              </a:lnSpc>
              <a:spcBef>
                <a:spcPts val="0"/>
              </a:spcBef>
              <a:spcAft>
                <a:spcPts val="0"/>
              </a:spcAft>
              <a:buClr>
                <a:schemeClr val="dk1"/>
              </a:buClr>
              <a:buSzPct val="100000"/>
              <a:buChar char="○"/>
            </a:pPr>
            <a:r>
              <a:rPr b="1" lang="en-US" sz="6300">
                <a:solidFill>
                  <a:schemeClr val="dk1"/>
                </a:solidFill>
              </a:rPr>
              <a:t>F1-score</a:t>
            </a:r>
            <a:r>
              <a:rPr lang="en-US" sz="6300">
                <a:solidFill>
                  <a:schemeClr val="dk1"/>
                </a:solidFill>
              </a:rPr>
              <a:t>: Balance between precision and recall</a:t>
            </a:r>
            <a:endParaRPr sz="6300">
              <a:solidFill>
                <a:schemeClr val="dk1"/>
              </a:solidFill>
            </a:endParaRPr>
          </a:p>
          <a:p>
            <a:pPr indent="-328612" lvl="0" marL="457200" rtl="0" algn="l">
              <a:lnSpc>
                <a:spcPct val="115000"/>
              </a:lnSpc>
              <a:spcBef>
                <a:spcPts val="0"/>
              </a:spcBef>
              <a:spcAft>
                <a:spcPts val="0"/>
              </a:spcAft>
              <a:buClr>
                <a:schemeClr val="dk1"/>
              </a:buClr>
              <a:buSzPct val="100000"/>
              <a:buChar char="●"/>
            </a:pPr>
            <a:r>
              <a:rPr lang="en-US" sz="6300">
                <a:solidFill>
                  <a:schemeClr val="dk1"/>
                </a:solidFill>
              </a:rPr>
              <a:t>Visualize results using </a:t>
            </a:r>
            <a:r>
              <a:rPr b="1" lang="en-US" sz="6300">
                <a:solidFill>
                  <a:schemeClr val="dk1"/>
                </a:solidFill>
              </a:rPr>
              <a:t>confusion matrices</a:t>
            </a:r>
            <a:endParaRPr b="1" sz="6300">
              <a:solidFill>
                <a:schemeClr val="dk1"/>
              </a:solidFill>
            </a:endParaRPr>
          </a:p>
          <a:p>
            <a:pPr indent="-328612" lvl="0" marL="457200" rtl="0" algn="l">
              <a:lnSpc>
                <a:spcPct val="115000"/>
              </a:lnSpc>
              <a:spcBef>
                <a:spcPts val="0"/>
              </a:spcBef>
              <a:spcAft>
                <a:spcPts val="0"/>
              </a:spcAft>
              <a:buClr>
                <a:schemeClr val="dk1"/>
              </a:buClr>
              <a:buSzPct val="100000"/>
              <a:buChar char="●"/>
            </a:pPr>
            <a:r>
              <a:rPr lang="en-US" sz="6300">
                <a:solidFill>
                  <a:schemeClr val="dk1"/>
                </a:solidFill>
              </a:rPr>
              <a:t>Select models strategically based on institutional context:</a:t>
            </a:r>
            <a:endParaRPr sz="6300">
              <a:solidFill>
                <a:schemeClr val="dk1"/>
              </a:solidFill>
            </a:endParaRPr>
          </a:p>
          <a:p>
            <a:pPr indent="-328612" lvl="0" marL="457200" rtl="0" algn="l">
              <a:lnSpc>
                <a:spcPct val="115000"/>
              </a:lnSpc>
              <a:spcBef>
                <a:spcPts val="0"/>
              </a:spcBef>
              <a:spcAft>
                <a:spcPts val="0"/>
              </a:spcAft>
              <a:buClr>
                <a:schemeClr val="dk1"/>
              </a:buClr>
              <a:buSzPct val="100000"/>
              <a:buChar char="●"/>
            </a:pPr>
            <a:r>
              <a:rPr lang="en-US" sz="6300">
                <a:solidFill>
                  <a:schemeClr val="dk1"/>
                </a:solidFill>
              </a:rPr>
              <a:t>SVM for high-stakes decisions with zero tolerance for error</a:t>
            </a:r>
            <a:endParaRPr sz="6300">
              <a:solidFill>
                <a:schemeClr val="dk1"/>
              </a:solidFill>
            </a:endParaRPr>
          </a:p>
          <a:p>
            <a:pPr indent="-328612" lvl="0" marL="457200" rtl="0" algn="l">
              <a:lnSpc>
                <a:spcPct val="115000"/>
              </a:lnSpc>
              <a:spcBef>
                <a:spcPts val="0"/>
              </a:spcBef>
              <a:spcAft>
                <a:spcPts val="0"/>
              </a:spcAft>
              <a:buClr>
                <a:schemeClr val="dk1"/>
              </a:buClr>
              <a:buSzPct val="100000"/>
              <a:buChar char="●"/>
            </a:pPr>
            <a:r>
              <a:rPr lang="en-US" sz="6300">
                <a:solidFill>
                  <a:schemeClr val="dk1"/>
                </a:solidFill>
              </a:rPr>
              <a:t>KNN for local adaptability</a:t>
            </a:r>
            <a:endParaRPr sz="6300">
              <a:solidFill>
                <a:schemeClr val="dk1"/>
              </a:solidFill>
            </a:endParaRPr>
          </a:p>
          <a:p>
            <a:pPr indent="-328612" lvl="0" marL="457200" rtl="0" algn="l">
              <a:lnSpc>
                <a:spcPct val="115000"/>
              </a:lnSpc>
              <a:spcBef>
                <a:spcPts val="0"/>
              </a:spcBef>
              <a:spcAft>
                <a:spcPts val="0"/>
              </a:spcAft>
              <a:buClr>
                <a:schemeClr val="dk1"/>
              </a:buClr>
              <a:buSzPct val="100000"/>
              <a:buChar char="●"/>
            </a:pPr>
            <a:r>
              <a:rPr lang="en-US" sz="6300">
                <a:solidFill>
                  <a:schemeClr val="dk1"/>
                </a:solidFill>
              </a:rPr>
              <a:t>Decision Trees for explainable, traceable outputs</a:t>
            </a:r>
            <a:endParaRPr sz="6300">
              <a:solidFill>
                <a:schemeClr val="dk1"/>
              </a:solidFill>
            </a:endParaRPr>
          </a:p>
          <a:p>
            <a:pPr indent="0" lvl="0" marL="139700" marR="0" rtl="0" algn="l">
              <a:lnSpc>
                <a:spcPct val="120000"/>
              </a:lnSpc>
              <a:spcBef>
                <a:spcPts val="1400"/>
              </a:spcBef>
              <a:spcAft>
                <a:spcPts val="0"/>
              </a:spcAft>
              <a:buClr>
                <a:srgbClr val="0070C0"/>
              </a:buClr>
              <a:buSzPct val="100000"/>
              <a:buFont typeface="Arial"/>
              <a:buNone/>
            </a:pPr>
            <a:r>
              <a:t/>
            </a:r>
            <a:endParaRPr sz="8800">
              <a:solidFill>
                <a:srgbClr val="292929"/>
              </a:solidFil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9" name="Google Shape;139;p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a:t>
            </a: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23"/>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700">
                <a:solidFill>
                  <a:schemeClr val="dk1"/>
                </a:solidFill>
              </a:rPr>
              <a:t>🔗</a:t>
            </a:r>
            <a:r>
              <a:rPr b="1" lang="en-US" sz="1700">
                <a:solidFill>
                  <a:schemeClr val="dk1"/>
                </a:solidFill>
              </a:rPr>
              <a:t> Sources and Strategy</a:t>
            </a:r>
            <a:endParaRPr b="1" sz="17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SpaceX API</a:t>
            </a:r>
            <a:r>
              <a:rPr lang="en-US" sz="1300">
                <a:solidFill>
                  <a:schemeClr val="dk1"/>
                </a:solidFill>
              </a:rPr>
              <a:t>: Extracted structured launch data including payload mass, booster version, launch site, and landing outcome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Wikipedia Scraping</a:t>
            </a:r>
            <a:r>
              <a:rPr lang="en-US" sz="1300">
                <a:solidFill>
                  <a:schemeClr val="dk1"/>
                </a:solidFill>
              </a:rPr>
              <a:t>: Retrieved historical launch records to enrich missing fields and validate booster performance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Modular Queries</a:t>
            </a:r>
            <a:r>
              <a:rPr lang="en-US" sz="1300">
                <a:solidFill>
                  <a:schemeClr val="dk1"/>
                </a:solidFill>
              </a:rPr>
              <a:t>: Each lab focused on entity-level enrichment (site, core, payload) to ensure reproducibility and auditability</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a:t>
            </a:r>
            <a:r>
              <a:rPr b="1" lang="en-US" sz="1700">
                <a:solidFill>
                  <a:srgbClr val="292929"/>
                </a:solidFill>
              </a:rPr>
              <a:t>Flowchart Overview</a:t>
            </a:r>
            <a:endParaRPr b="1" sz="1700">
              <a:solidFill>
                <a:srgbClr val="292929"/>
              </a:solidFill>
            </a:endParaRPr>
          </a:p>
          <a:p>
            <a:pPr indent="0" lvl="0" marL="457200" marR="0" rtl="0" algn="l">
              <a:lnSpc>
                <a:spcPct val="100000"/>
              </a:lnSpc>
              <a:spcBef>
                <a:spcPts val="1400"/>
              </a:spcBef>
              <a:spcAft>
                <a:spcPts val="0"/>
              </a:spcAft>
              <a:buNone/>
            </a:pPr>
            <a:r>
              <a:t/>
            </a:r>
            <a:endParaRPr sz="1300">
              <a:solidFill>
                <a:srgbClr val="292929"/>
              </a:solidFill>
            </a:endParaRPr>
          </a:p>
          <a:p>
            <a:pPr indent="0" lvl="0" marL="457200" marR="0" rtl="0" algn="l">
              <a:lnSpc>
                <a:spcPct val="100000"/>
              </a:lnSpc>
              <a:spcBef>
                <a:spcPts val="1400"/>
              </a:spcBef>
              <a:spcAft>
                <a:spcPts val="0"/>
              </a:spcAft>
              <a:buNone/>
            </a:pPr>
            <a:r>
              <a:t/>
            </a:r>
            <a:endParaRPr sz="1300">
              <a:solidFill>
                <a:srgbClr val="292929"/>
              </a:solidFill>
            </a:endParaRPr>
          </a:p>
          <a:p>
            <a:pPr indent="0" lvl="0" marL="457200" rtl="0" algn="l">
              <a:lnSpc>
                <a:spcPct val="115000"/>
              </a:lnSpc>
              <a:spcBef>
                <a:spcPts val="1200"/>
              </a:spcBef>
              <a:spcAft>
                <a:spcPts val="0"/>
              </a:spcAft>
              <a:buNone/>
            </a:pPr>
            <a:r>
              <a:t/>
            </a:r>
            <a:endParaRPr sz="1300">
              <a:solidFill>
                <a:srgbClr val="292929"/>
              </a:solidFill>
            </a:endParaRPr>
          </a:p>
          <a:p>
            <a:pPr indent="0" lvl="0" marL="457200" rtl="0" algn="l">
              <a:lnSpc>
                <a:spcPct val="115000"/>
              </a:lnSpc>
              <a:spcBef>
                <a:spcPts val="1200"/>
              </a:spcBef>
              <a:spcAft>
                <a:spcPts val="0"/>
              </a:spcAft>
              <a:buNone/>
            </a:pPr>
            <a:r>
              <a:t/>
            </a:r>
            <a:endParaRPr sz="1300">
              <a:solidFill>
                <a:srgbClr val="292929"/>
              </a:solidFill>
            </a:endParaRPr>
          </a:p>
          <a:p>
            <a:pPr indent="-273050" lvl="0" marL="457200" rtl="0" algn="l">
              <a:lnSpc>
                <a:spcPct val="115000"/>
              </a:lnSpc>
              <a:spcBef>
                <a:spcPts val="1200"/>
              </a:spcBef>
              <a:spcAft>
                <a:spcPts val="0"/>
              </a:spcAft>
              <a:buClr>
                <a:schemeClr val="dk1"/>
              </a:buClr>
              <a:buSzPts val="700"/>
              <a:buChar char="•"/>
            </a:pPr>
            <a:r>
              <a:rPr lang="en-US" sz="1300">
                <a:solidFill>
                  <a:srgbClr val="292929"/>
                </a:solidFill>
              </a:rPr>
              <a:t>All steps documented with bilingual comments and strategic validations </a:t>
            </a:r>
            <a:endParaRPr sz="1300">
              <a:solidFill>
                <a:srgbClr val="292929"/>
              </a:solidFill>
            </a:endParaRPr>
          </a:p>
          <a:p>
            <a:pPr indent="-273050" lvl="0" marL="457200" rtl="0" algn="l">
              <a:lnSpc>
                <a:spcPct val="115000"/>
              </a:lnSpc>
              <a:spcBef>
                <a:spcPts val="0"/>
              </a:spcBef>
              <a:spcAft>
                <a:spcPts val="0"/>
              </a:spcAft>
              <a:buClr>
                <a:schemeClr val="dk1"/>
              </a:buClr>
              <a:buSzPts val="700"/>
              <a:buChar char="•"/>
            </a:pPr>
            <a:r>
              <a:rPr lang="en-US" sz="1300">
                <a:solidFill>
                  <a:srgbClr val="292929"/>
                </a:solidFill>
              </a:rPr>
              <a:t>Data stored in modular CSVs for onboarding and institutional reporting</a:t>
            </a:r>
            <a:endParaRPr sz="1300">
              <a:solidFill>
                <a:srgbClr val="292929"/>
              </a:solidFill>
            </a:endParaRPr>
          </a:p>
          <a:p>
            <a:pPr indent="0" lvl="0" marL="457200" marR="0" rtl="0" algn="l">
              <a:lnSpc>
                <a:spcPct val="100000"/>
              </a:lnSpc>
              <a:spcBef>
                <a:spcPts val="1400"/>
              </a:spcBef>
              <a:spcAft>
                <a:spcPts val="0"/>
              </a:spcAft>
              <a:buNone/>
            </a:pPr>
            <a:r>
              <a:t/>
            </a:r>
            <a:endParaRPr sz="1300">
              <a:solidFill>
                <a:srgbClr val="292929"/>
              </a:solidFill>
            </a:endParaRPr>
          </a:p>
        </p:txBody>
      </p:sp>
      <p:sp>
        <p:nvSpPr>
          <p:cNvPr id="146" name="Google Shape;14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4">
            <a:alphaModFix/>
          </a:blip>
          <a:stretch>
            <a:fillRect/>
          </a:stretch>
        </p:blipFill>
        <p:spPr>
          <a:xfrm>
            <a:off x="1591613" y="3755525"/>
            <a:ext cx="6677025" cy="104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